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705" r:id="rId1"/>
  </p:sldMasterIdLst>
  <p:notesMasterIdLst>
    <p:notesMasterId r:id="rId16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692D8-B2DB-4D0D-9235-60B4093DB898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613F8-8898-48AC-A3F8-14D53F27559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7008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613F8-8898-48AC-A3F8-14D53F275590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88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2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64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7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828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583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9832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7005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09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6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47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2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5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1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9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5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1513-2025-%D0%BF#n19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3633" y="889241"/>
            <a:ext cx="8969829" cy="2376473"/>
          </a:xfrm>
        </p:spPr>
        <p:txBody>
          <a:bodyPr/>
          <a:lstStyle/>
          <a:p>
            <a:pPr algn="ctr"/>
            <a:r>
              <a:rPr lang="uk-UA" sz="4000" b="1" smtClean="0"/>
              <a:t>Створення безпечного освітнього середовища: стратегія та тактика керівника закладу освіти</a:t>
            </a:r>
            <a:br>
              <a:rPr lang="uk-UA" sz="4000" b="1" smtClean="0"/>
            </a:br>
            <a:endParaRPr lang="uk-UA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4583" y="4093028"/>
            <a:ext cx="5712823" cy="124532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sz="2200" b="1" dirty="0" smtClean="0"/>
              <a:t>Якщо ти байдужий до страждань інших, </a:t>
            </a:r>
          </a:p>
          <a:p>
            <a:pPr algn="just"/>
            <a:r>
              <a:rPr lang="uk-UA" sz="2200" b="1" dirty="0" smtClean="0"/>
              <a:t>ти не заслуговуєш називатися людиною. </a:t>
            </a:r>
          </a:p>
          <a:p>
            <a:pPr algn="just"/>
            <a:r>
              <a:rPr lang="uk-UA" sz="2200" b="1" dirty="0" smtClean="0"/>
              <a:t>                                  (</a:t>
            </a:r>
            <a:r>
              <a:rPr lang="uk-UA" sz="2200" b="1" dirty="0" err="1" smtClean="0"/>
              <a:t>Сааді</a:t>
            </a:r>
            <a:r>
              <a:rPr lang="uk-UA" sz="2200" b="1" dirty="0" smtClean="0"/>
              <a:t>  - персидський поет )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" y="2664822"/>
            <a:ext cx="3048669" cy="3535680"/>
          </a:xfrm>
          <a:prstGeom prst="rect">
            <a:avLst/>
          </a:prstGeom>
        </p:spPr>
      </p:pic>
      <p:sp>
        <p:nvSpPr>
          <p:cNvPr id="6" name="Сердце 5"/>
          <p:cNvSpPr/>
          <p:nvPr/>
        </p:nvSpPr>
        <p:spPr>
          <a:xfrm>
            <a:off x="10376262" y="5055324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лыбающееся лицо 6"/>
          <p:cNvSpPr/>
          <p:nvPr/>
        </p:nvSpPr>
        <p:spPr>
          <a:xfrm>
            <a:off x="3984839" y="2882537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3605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175087"/>
              </p:ext>
            </p:extLst>
          </p:nvPr>
        </p:nvGraphicFramePr>
        <p:xfrm>
          <a:off x="365760" y="330926"/>
          <a:ext cx="10988040" cy="5852160"/>
        </p:xfrm>
        <a:graphic>
          <a:graphicData uri="http://schemas.openxmlformats.org/drawingml/2006/table">
            <a:tbl>
              <a:tblPr/>
              <a:tblGrid>
                <a:gridCol w="10988040"/>
              </a:tblGrid>
              <a:tr h="5852160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 smtClean="0">
                          <a:effectLst/>
                        </a:rPr>
                        <a:t> </a:t>
                      </a:r>
                      <a:endParaRPr lang="ru-RU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9100619" y="330926"/>
            <a:ext cx="178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Додаток</a:t>
            </a:r>
            <a:r>
              <a:rPr lang="ru-RU" sz="1400" dirty="0"/>
              <a:t> 1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до </a:t>
            </a:r>
            <a:r>
              <a:rPr lang="ru-RU" sz="1400" dirty="0" err="1"/>
              <a:t>Типової</a:t>
            </a:r>
            <a:r>
              <a:rPr lang="ru-RU" sz="1400" dirty="0"/>
              <a:t> </a:t>
            </a:r>
            <a:r>
              <a:rPr lang="ru-RU" sz="1400" dirty="0" err="1"/>
              <a:t>програми</a:t>
            </a:r>
            <a:endParaRPr lang="uk-UA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010196" y="1184365"/>
            <a:ext cx="802059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</a:rPr>
              <a:t>ТИПОВА ФОРМА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первинного</a:t>
            </a:r>
            <a:r>
              <a:rPr lang="ru-RU" b="1" dirty="0"/>
              <a:t> </a:t>
            </a:r>
            <a:r>
              <a:rPr lang="ru-RU" b="1" dirty="0" err="1"/>
              <a:t>повідомлення</a:t>
            </a:r>
            <a:r>
              <a:rPr lang="ru-RU" b="1" dirty="0"/>
              <a:t> про </a:t>
            </a:r>
            <a:r>
              <a:rPr lang="ru-RU" b="1" dirty="0" err="1"/>
              <a:t>підозру</a:t>
            </a:r>
            <a:r>
              <a:rPr lang="ru-RU" b="1" dirty="0"/>
              <a:t> на </a:t>
            </a:r>
            <a:r>
              <a:rPr lang="ru-RU" b="1" dirty="0" err="1"/>
              <a:t>випадок</a:t>
            </a:r>
            <a:r>
              <a:rPr lang="ru-RU" b="1" dirty="0"/>
              <a:t> </a:t>
            </a:r>
            <a:r>
              <a:rPr lang="ru-RU" b="1" dirty="0" err="1"/>
              <a:t>насильства</a:t>
            </a:r>
            <a:r>
              <a:rPr lang="ru-RU" b="1" dirty="0"/>
              <a:t>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дитини</a:t>
            </a:r>
            <a:endParaRPr lang="uk-UA" dirty="0"/>
          </a:p>
        </p:txBody>
      </p:sp>
      <p:sp>
        <p:nvSpPr>
          <p:cNvPr id="25" name="TextBox 24"/>
          <p:cNvSpPr txBox="1"/>
          <p:nvPr/>
        </p:nvSpPr>
        <p:spPr>
          <a:xfrm>
            <a:off x="9100619" y="1950720"/>
            <a:ext cx="243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Додаток</a:t>
            </a:r>
            <a:r>
              <a:rPr lang="ru-RU" sz="1400" dirty="0"/>
              <a:t> 2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до </a:t>
            </a:r>
            <a:r>
              <a:rPr lang="ru-RU" sz="1400" dirty="0" err="1"/>
              <a:t>Типової</a:t>
            </a:r>
            <a:r>
              <a:rPr lang="ru-RU" sz="1400" dirty="0"/>
              <a:t> </a:t>
            </a:r>
            <a:r>
              <a:rPr lang="ru-RU" sz="1400" dirty="0" err="1"/>
              <a:t>програми</a:t>
            </a:r>
            <a:endParaRPr lang="uk-UA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010196" y="2926080"/>
            <a:ext cx="779417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ТИПОВА </a:t>
            </a:r>
            <a:r>
              <a:rPr lang="ru-RU" b="1" dirty="0">
                <a:solidFill>
                  <a:srgbClr val="FF0000"/>
                </a:solidFill>
              </a:rPr>
              <a:t>ФОРМА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err="1"/>
              <a:t>реєстрації</a:t>
            </a:r>
            <a:r>
              <a:rPr lang="ru-RU" b="1" dirty="0"/>
              <a:t> </a:t>
            </a:r>
            <a:r>
              <a:rPr lang="ru-RU" b="1" dirty="0" err="1"/>
              <a:t>внутрішнього</a:t>
            </a:r>
            <a:r>
              <a:rPr lang="ru-RU" b="1" dirty="0"/>
              <a:t> </a:t>
            </a:r>
            <a:r>
              <a:rPr lang="ru-RU" b="1" dirty="0" err="1"/>
              <a:t>інциденту</a:t>
            </a:r>
            <a:r>
              <a:rPr lang="ru-RU" b="1" dirty="0"/>
              <a:t> (журналу </a:t>
            </a:r>
            <a:r>
              <a:rPr lang="ru-RU" b="1" dirty="0" err="1"/>
              <a:t>безпеки</a:t>
            </a:r>
            <a:r>
              <a:rPr lang="ru-RU" b="1" dirty="0"/>
              <a:t>)</a:t>
            </a:r>
            <a:endParaRPr lang="uk-UA" dirty="0"/>
          </a:p>
        </p:txBody>
      </p:sp>
      <p:sp>
        <p:nvSpPr>
          <p:cNvPr id="27" name="TextBox 26"/>
          <p:cNvSpPr txBox="1"/>
          <p:nvPr/>
        </p:nvSpPr>
        <p:spPr>
          <a:xfrm>
            <a:off x="9030790" y="3683725"/>
            <a:ext cx="232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Додаток</a:t>
            </a:r>
            <a:r>
              <a:rPr lang="ru-RU" sz="1400" dirty="0"/>
              <a:t> 3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до </a:t>
            </a:r>
            <a:r>
              <a:rPr lang="ru-RU" sz="1400" dirty="0" err="1" smtClean="0"/>
              <a:t>Типової</a:t>
            </a:r>
            <a:r>
              <a:rPr lang="ru-RU" sz="1400" dirty="0"/>
              <a:t> </a:t>
            </a:r>
            <a:r>
              <a:rPr lang="ru-RU" sz="1400" dirty="0" err="1" smtClean="0"/>
              <a:t>програми</a:t>
            </a:r>
            <a:endParaRPr lang="uk-UA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297577" y="4554583"/>
            <a:ext cx="732390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</a:rPr>
              <a:t>ТИПОВА АНКЕТА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b="1" dirty="0" err="1"/>
              <a:t>анонімного</a:t>
            </a:r>
            <a:r>
              <a:rPr lang="ru-RU" b="1" dirty="0"/>
              <a:t> </a:t>
            </a:r>
            <a:r>
              <a:rPr lang="ru-RU" b="1" dirty="0" err="1"/>
              <a:t>опитування</a:t>
            </a:r>
            <a:r>
              <a:rPr lang="ru-RU" b="1" dirty="0"/>
              <a:t> для </a:t>
            </a:r>
            <a:r>
              <a:rPr lang="ru-RU" b="1" dirty="0" err="1"/>
              <a:t>дітей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98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845" y="1341120"/>
            <a:ext cx="10720251" cy="541686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</a:rPr>
              <a:t>Відповідно до Постанови </a:t>
            </a:r>
            <a:r>
              <a:rPr lang="uk-UA" dirty="0" smtClean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</a:rPr>
              <a:t>КМУ </a:t>
            </a:r>
            <a:r>
              <a:rPr lang="uk-UA" dirty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</a:rPr>
              <a:t>№1513 від 19.11.2025 року «Про затвердження </a:t>
            </a:r>
            <a:r>
              <a:rPr lang="uk-UA" u="sng" dirty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  <a:hlinkClick r:id="rId2"/>
              </a:rPr>
              <a:t>Порядку реагування на випадки насильства та жорстокого поводження з дітьми</a:t>
            </a:r>
            <a:r>
              <a:rPr lang="uk-UA" dirty="0" smtClean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</a:rPr>
              <a:t>»:</a:t>
            </a:r>
          </a:p>
          <a:p>
            <a:endParaRPr lang="uk-UA" dirty="0">
              <a:ln>
                <a:solidFill>
                  <a:srgbClr val="FF0000"/>
                </a:solidFill>
              </a:ln>
              <a:latin typeface="Arial Black" panose="020B0A04020102020204" pitchFamily="34" charset="0"/>
            </a:endParaRPr>
          </a:p>
          <a:p>
            <a:r>
              <a:rPr lang="uk-UA" sz="2000" b="1" dirty="0">
                <a:solidFill>
                  <a:srgbClr val="FF0000"/>
                </a:solidFill>
              </a:rPr>
              <a:t>Керівник закладу</a:t>
            </a:r>
            <a:r>
              <a:rPr lang="uk-UA" sz="2000" b="1" dirty="0" smtClean="0">
                <a:solidFill>
                  <a:srgbClr val="FF0000"/>
                </a:solidFill>
              </a:rPr>
              <a:t>: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b="1" dirty="0"/>
              <a:t>       1.Затверджує Положення про запобігання та протидію насильству та жорстокому поводженню з дітьми у суб’єкті з урахуванням положень </a:t>
            </a:r>
            <a:r>
              <a:rPr lang="uk-UA" b="1" u="sng" dirty="0">
                <a:solidFill>
                  <a:srgbClr val="0070C0"/>
                </a:solidFill>
              </a:rPr>
              <a:t>Типової програми унеможливлення насильства та жорстокого поводження з дітьми</a:t>
            </a:r>
            <a:r>
              <a:rPr lang="uk-UA" b="1" dirty="0">
                <a:solidFill>
                  <a:srgbClr val="0070C0"/>
                </a:solidFill>
              </a:rPr>
              <a:t>,</a:t>
            </a:r>
            <a:r>
              <a:rPr lang="uk-UA" b="1" dirty="0"/>
              <a:t> затвердженої постановою Кабінету Міністрів України від 4 червня 2025 р. № 658, та цього Порядку, забезпечує його оприлюднення, обов’язкове ознайомлення з ним працівників та здійснює контроль за його виконанням</a:t>
            </a:r>
            <a:r>
              <a:rPr lang="uk-UA" b="1" dirty="0" smtClean="0"/>
              <a:t>;</a:t>
            </a:r>
          </a:p>
          <a:p>
            <a:endParaRPr lang="uk-UA" b="1" dirty="0"/>
          </a:p>
          <a:p>
            <a:r>
              <a:rPr lang="uk-UA" b="1" dirty="0"/>
              <a:t>        2.  За погодженням із службою у справах дітей за місцем розташування суб’єкта формує склад комісії з розгляду випадків насильства та/або жорстокого поводження з дітьми,  організовує її роботу, оприлюднює інформацію про </a:t>
            </a:r>
            <a:r>
              <a:rPr lang="uk-UA" b="1" dirty="0">
                <a:solidFill>
                  <a:srgbClr val="0070C0"/>
                </a:solidFill>
              </a:rPr>
              <a:t>склад комісії</a:t>
            </a:r>
            <a:r>
              <a:rPr lang="uk-UA" b="1" dirty="0" smtClean="0"/>
              <a:t>;</a:t>
            </a:r>
          </a:p>
          <a:p>
            <a:endParaRPr lang="uk-UA" b="1" dirty="0"/>
          </a:p>
          <a:p>
            <a:r>
              <a:rPr lang="uk-UA" b="1" dirty="0"/>
              <a:t>        3. </a:t>
            </a:r>
            <a:r>
              <a:rPr lang="uk-UA" b="1" dirty="0" smtClean="0"/>
              <a:t>Затверджує </a:t>
            </a:r>
            <a:r>
              <a:rPr lang="uk-UA" b="1" dirty="0"/>
              <a:t>форму </a:t>
            </a:r>
            <a:r>
              <a:rPr lang="uk-UA" b="1" u="sng" dirty="0">
                <a:solidFill>
                  <a:srgbClr val="00B0F0"/>
                </a:solidFill>
              </a:rPr>
              <a:t>протоколу засідання комісії</a:t>
            </a:r>
            <a:r>
              <a:rPr lang="uk-UA" b="1" dirty="0"/>
              <a:t> за формою згідно з додатком 1.</a:t>
            </a:r>
          </a:p>
          <a:p>
            <a:r>
              <a:rPr lang="uk-U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446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65" y="801188"/>
            <a:ext cx="10746377" cy="51090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ВАЖЛИВО!!!</a:t>
            </a:r>
            <a:endParaRPr lang="uk-UA" sz="2000" dirty="0">
              <a:solidFill>
                <a:srgbClr val="FF0000"/>
              </a:solidFill>
            </a:endParaRPr>
          </a:p>
          <a:p>
            <a:pPr lvl="0"/>
            <a:endParaRPr lang="ru-RU" b="1" u="sng" dirty="0" smtClean="0"/>
          </a:p>
          <a:p>
            <a:pPr lvl="0"/>
            <a:r>
              <a:rPr lang="ru-RU" b="1" u="sng" dirty="0" smtClean="0">
                <a:solidFill>
                  <a:srgbClr val="0070C0"/>
                </a:solidFill>
              </a:rPr>
              <a:t>Форм</a:t>
            </a:r>
            <a:r>
              <a:rPr lang="uk-UA" b="1" u="sng" dirty="0">
                <a:solidFill>
                  <a:srgbClr val="0070C0"/>
                </a:solidFill>
              </a:rPr>
              <a:t>у</a:t>
            </a:r>
            <a:r>
              <a:rPr lang="ru-RU" b="1" u="sng" dirty="0">
                <a:solidFill>
                  <a:srgbClr val="0070C0"/>
                </a:solidFill>
              </a:rPr>
              <a:t> </a:t>
            </a:r>
            <a:r>
              <a:rPr lang="ru-RU" b="1" u="sng" dirty="0" err="1">
                <a:solidFill>
                  <a:srgbClr val="0070C0"/>
                </a:solidFill>
              </a:rPr>
              <a:t>реєстрації</a:t>
            </a:r>
            <a:r>
              <a:rPr lang="ru-RU" b="1" u="sng" dirty="0">
                <a:solidFill>
                  <a:srgbClr val="0070C0"/>
                </a:solidFill>
              </a:rPr>
              <a:t> </a:t>
            </a:r>
            <a:r>
              <a:rPr lang="ru-RU" b="1" u="sng" dirty="0" err="1">
                <a:solidFill>
                  <a:srgbClr val="0070C0"/>
                </a:solidFill>
              </a:rPr>
              <a:t>внутрішнього</a:t>
            </a:r>
            <a:r>
              <a:rPr lang="ru-RU" b="1" u="sng" dirty="0">
                <a:solidFill>
                  <a:srgbClr val="0070C0"/>
                </a:solidFill>
              </a:rPr>
              <a:t> </a:t>
            </a:r>
            <a:r>
              <a:rPr lang="ru-RU" b="1" u="sng" dirty="0" err="1">
                <a:solidFill>
                  <a:srgbClr val="0070C0"/>
                </a:solidFill>
              </a:rPr>
              <a:t>інциденту</a:t>
            </a:r>
            <a:r>
              <a:rPr lang="ru-RU" b="1" u="sng" dirty="0">
                <a:solidFill>
                  <a:srgbClr val="0070C0"/>
                </a:solidFill>
              </a:rPr>
              <a:t> (журналу </a:t>
            </a:r>
            <a:r>
              <a:rPr lang="ru-RU" b="1" u="sng" dirty="0" err="1" smtClean="0">
                <a:solidFill>
                  <a:srgbClr val="0070C0"/>
                </a:solidFill>
              </a:rPr>
              <a:t>безпеки</a:t>
            </a:r>
            <a:r>
              <a:rPr lang="ru-RU" b="1" u="sng" dirty="0" smtClean="0">
                <a:solidFill>
                  <a:srgbClr val="0070C0"/>
                </a:solidFill>
              </a:rPr>
              <a:t>)</a:t>
            </a:r>
            <a:r>
              <a:rPr lang="ru-RU" b="1" u="sng" dirty="0">
                <a:solidFill>
                  <a:srgbClr val="0070C0"/>
                </a:solidFill>
              </a:rPr>
              <a:t> </a:t>
            </a:r>
            <a:r>
              <a:rPr lang="ru-RU" b="1" u="sng" dirty="0" err="1" smtClean="0"/>
              <a:t>необхідно</a:t>
            </a:r>
            <a:r>
              <a:rPr lang="ru-RU" b="1" u="sng" dirty="0" smtClean="0"/>
              <a:t> </a:t>
            </a:r>
            <a:r>
              <a:rPr lang="ru-RU" b="1" u="sng" dirty="0"/>
              <a:t>внести до </a:t>
            </a:r>
            <a:r>
              <a:rPr lang="ru-RU" b="1" u="sng" dirty="0" err="1"/>
              <a:t>Номенклатури</a:t>
            </a:r>
            <a:r>
              <a:rPr lang="ru-RU" b="1" u="sng" dirty="0"/>
              <a:t> справ на 2026 </a:t>
            </a:r>
            <a:r>
              <a:rPr lang="ru-RU" b="1" u="sng" dirty="0" err="1"/>
              <a:t>рік</a:t>
            </a:r>
            <a:r>
              <a:rPr lang="uk-UA" b="1" u="sng" dirty="0"/>
              <a:t>;</a:t>
            </a:r>
            <a:endParaRPr lang="uk-UA" u="sng" dirty="0"/>
          </a:p>
          <a:p>
            <a:r>
              <a:rPr lang="ru-RU" b="1" dirty="0"/>
              <a:t> </a:t>
            </a:r>
            <a:endParaRPr lang="uk-UA" dirty="0"/>
          </a:p>
          <a:p>
            <a:pPr lvl="0"/>
            <a:r>
              <a:rPr lang="uk-UA" b="1" u="sng" dirty="0" smtClean="0"/>
              <a:t>Організовувати </a:t>
            </a:r>
            <a:r>
              <a:rPr lang="uk-UA" b="1" u="sng" dirty="0"/>
              <a:t>інформування усіх працівників  закладу  про захист дітей від усіх форм насильства та жорстокого поводження, зокрема про види і форми жорстокого поводження з дітьми, насильства стосовно дітей і за участю дітей, ознаки різних форм насильства та жорстокого поводження, порядок взаємодії суб’єктів з метою реагування на такі випадки та організації надання дитині необхідної допомоги, дії та заходи щодо надання дитині екстреної допомоги у зв’язку із загрозою внаслідок насильства її життю та здоров’ю;</a:t>
            </a:r>
            <a:endParaRPr lang="uk-UA" u="sng" dirty="0"/>
          </a:p>
          <a:p>
            <a:r>
              <a:rPr lang="uk-UA" b="1" dirty="0"/>
              <a:t> </a:t>
            </a:r>
            <a:endParaRPr lang="uk-UA" dirty="0"/>
          </a:p>
          <a:p>
            <a:pPr lvl="0"/>
            <a:r>
              <a:rPr lang="uk-UA" b="1" u="sng" dirty="0" smtClean="0"/>
              <a:t>Розглядати </a:t>
            </a:r>
            <a:r>
              <a:rPr lang="uk-UA" b="1" u="sng" dirty="0"/>
              <a:t>усні та письмові заяви (скарги, повідомлення) про випадки насильства та жорстокого поводження з дітьми, які сталися у приміщенні, на території суб’єкта або під час заходів поза його межами, організатором (співорганізатором) яких є суб’єкт (далі - повідомлення), протягом однієї доби з дня надходження, забезпечує опрацювання комісією отриманих повідомлень;</a:t>
            </a:r>
            <a:endParaRPr lang="uk-UA" u="sng" dirty="0"/>
          </a:p>
        </p:txBody>
      </p:sp>
    </p:spTree>
    <p:extLst>
      <p:ext uri="{BB962C8B-B14F-4D97-AF65-F5344CB8AC3E}">
        <p14:creationId xmlns:p14="http://schemas.microsoft.com/office/powerpoint/2010/main" val="267731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7977" y="226422"/>
            <a:ext cx="190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/>
              <a:t>Додаток 1</a:t>
            </a:r>
            <a:r>
              <a:rPr lang="uk-UA" sz="1400" dirty="0"/>
              <a:t/>
            </a:r>
            <a:br>
              <a:rPr lang="uk-UA" sz="1400" dirty="0"/>
            </a:br>
            <a:r>
              <a:rPr lang="uk-UA" sz="1400" dirty="0"/>
              <a:t>до Порядку</a:t>
            </a:r>
            <a:endParaRPr lang="uk-UA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38995" y="1028317"/>
            <a:ext cx="6096000" cy="92333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u="sng" dirty="0">
                <a:solidFill>
                  <a:srgbClr val="C00909"/>
                </a:solidFill>
                <a:latin typeface="Times New Roman" panose="02020603050405020304" pitchFamily="18" charset="0"/>
              </a:rPr>
              <a:t>ПРОТОКОЛ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засідання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комісії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розгляду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випадків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насильства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та/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жорстокого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поводження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дітьми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8865326" y="1851949"/>
            <a:ext cx="1532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/>
              <a:t>Додаток 1</a:t>
            </a:r>
            <a:br>
              <a:rPr lang="uk-UA" sz="1400" dirty="0"/>
            </a:br>
            <a:r>
              <a:rPr lang="uk-UA" sz="1400" dirty="0"/>
              <a:t>до Порядку</a:t>
            </a:r>
            <a:endParaRPr lang="uk-UA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063931" y="2656115"/>
            <a:ext cx="7837715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err="1">
                <a:solidFill>
                  <a:srgbClr val="C00000"/>
                </a:solidFill>
              </a:rPr>
              <a:t>Примірний</a:t>
            </a:r>
            <a:r>
              <a:rPr lang="ru-RU" b="1" u="sng" dirty="0">
                <a:solidFill>
                  <a:srgbClr val="C00000"/>
                </a:solidFill>
              </a:rPr>
              <a:t> </a:t>
            </a:r>
            <a:r>
              <a:rPr lang="ru-RU" b="1" u="sng" dirty="0" err="1">
                <a:solidFill>
                  <a:srgbClr val="C00000"/>
                </a:solidFill>
              </a:rPr>
              <a:t>перелік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b="1" dirty="0" err="1"/>
              <a:t>номерів</a:t>
            </a:r>
            <a:r>
              <a:rPr lang="ru-RU" b="1" dirty="0"/>
              <a:t> </a:t>
            </a:r>
            <a:r>
              <a:rPr lang="ru-RU" b="1" dirty="0" err="1"/>
              <a:t>телефонів</a:t>
            </a:r>
            <a:r>
              <a:rPr lang="ru-RU" b="1" dirty="0"/>
              <a:t> та служб для </a:t>
            </a:r>
            <a:r>
              <a:rPr lang="ru-RU" b="1" dirty="0" err="1"/>
              <a:t>звернення</a:t>
            </a:r>
            <a:r>
              <a:rPr lang="ru-RU" b="1" dirty="0"/>
              <a:t> </a:t>
            </a:r>
            <a:r>
              <a:rPr lang="ru-RU" b="1" dirty="0" err="1"/>
              <a:t>дітей</a:t>
            </a:r>
            <a:r>
              <a:rPr lang="ru-RU" b="1" dirty="0"/>
              <a:t> по </a:t>
            </a:r>
            <a:r>
              <a:rPr lang="ru-RU" b="1" dirty="0" err="1"/>
              <a:t>допомогу</a:t>
            </a:r>
            <a:r>
              <a:rPr lang="ru-RU" b="1" dirty="0"/>
              <a:t> у </a:t>
            </a:r>
            <a:r>
              <a:rPr lang="ru-RU" b="1" dirty="0" err="1"/>
              <a:t>випадку</a:t>
            </a:r>
            <a:r>
              <a:rPr lang="ru-RU" b="1" dirty="0"/>
              <a:t> </a:t>
            </a:r>
            <a:r>
              <a:rPr lang="ru-RU" b="1" dirty="0" err="1"/>
              <a:t>насильства</a:t>
            </a:r>
            <a:r>
              <a:rPr lang="ru-RU" b="1" dirty="0"/>
              <a:t> та </a:t>
            </a:r>
            <a:r>
              <a:rPr lang="ru-RU" b="1" dirty="0" err="1"/>
              <a:t>жорстокого</a:t>
            </a:r>
            <a:r>
              <a:rPr lang="ru-RU" b="1" dirty="0"/>
              <a:t> </a:t>
            </a:r>
            <a:r>
              <a:rPr lang="ru-RU" b="1" dirty="0" err="1"/>
              <a:t>поводження</a:t>
            </a:r>
            <a:r>
              <a:rPr lang="ru-RU" b="1" dirty="0"/>
              <a:t> з ними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загрози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життю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здоров’ю</a:t>
            </a:r>
            <a:r>
              <a:rPr lang="ru-RU" b="1" dirty="0"/>
              <a:t>, а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випадків</a:t>
            </a:r>
            <a:r>
              <a:rPr lang="ru-RU" b="1" dirty="0"/>
              <a:t> </a:t>
            </a:r>
            <a:r>
              <a:rPr lang="ru-RU" b="1" dirty="0" err="1"/>
              <a:t>насильства</a:t>
            </a:r>
            <a:r>
              <a:rPr lang="ru-RU" b="1" dirty="0"/>
              <a:t> та/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жорстокого</a:t>
            </a:r>
            <a:r>
              <a:rPr lang="ru-RU" b="1" dirty="0"/>
              <a:t> </a:t>
            </a:r>
            <a:r>
              <a:rPr lang="ru-RU" b="1" dirty="0" err="1"/>
              <a:t>поводження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загрози</a:t>
            </a:r>
            <a:r>
              <a:rPr lang="ru-RU" b="1" dirty="0"/>
              <a:t> </a:t>
            </a:r>
            <a:r>
              <a:rPr lang="ru-RU" b="1" dirty="0" err="1"/>
              <a:t>життю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здоров’ю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дітей</a:t>
            </a:r>
            <a:r>
              <a:rPr lang="ru-RU" b="1" dirty="0"/>
              <a:t> в заклада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9631680" y="4098982"/>
            <a:ext cx="162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/>
              <a:t>Додаток 3</a:t>
            </a:r>
            <a:r>
              <a:rPr lang="uk-UA" sz="1400" dirty="0"/>
              <a:t/>
            </a:r>
            <a:br>
              <a:rPr lang="uk-UA" sz="1400" dirty="0"/>
            </a:br>
            <a:r>
              <a:rPr lang="uk-UA" sz="1400" dirty="0"/>
              <a:t>до Порядку</a:t>
            </a:r>
            <a:endParaRPr lang="uk-UA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2846" y="4833963"/>
            <a:ext cx="10885713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>
                <a:solidFill>
                  <a:srgbClr val="C00000"/>
                </a:solidFill>
              </a:rPr>
              <a:t>АКТ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/>
              <a:t>про факт переміщення дитини із закладу освіти, культури, охорони здоров’я, соціального захисту, фізичної культури і спорту, оздоровлення та відпочинку, молодіжного центру, дитячого та молодіжного громадського об’єднання, іншого громадського об’єднання, що є суб’єктом молодіжної роботи, у колективі якого перебувають діти/ який контактує з дітьми (незалежно від типу і форми власності), де дитина проживає або цілодобово перебуває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24224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3" y="1776549"/>
            <a:ext cx="4406537" cy="4781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t="-1148" r="-89" b="9578"/>
          <a:stretch/>
        </p:blipFill>
        <p:spPr>
          <a:xfrm>
            <a:off x="7019109" y="1393372"/>
            <a:ext cx="4636726" cy="5242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0" y="0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" y="0"/>
            <a:ext cx="11338559" cy="6705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84366" y="286352"/>
            <a:ext cx="4929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uk-UA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ЗАКОНОДАВСТВО</a:t>
            </a:r>
            <a:endParaRPr lang="uk-UA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46171" y="5206695"/>
            <a:ext cx="6096000" cy="9202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uk-UA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ВІДПОВІДАЛЬНІСТЬ</a:t>
            </a:r>
            <a:endParaRPr lang="uk-UA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1" t="-20587" r="-56174" b="-1"/>
          <a:stretch/>
        </p:blipFill>
        <p:spPr>
          <a:xfrm>
            <a:off x="619942" y="4676503"/>
            <a:ext cx="2229394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759" y="1175657"/>
            <a:ext cx="9135883" cy="93181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/>
              <a:t>АСПЕКТИ ДІЯЛЬНОСТІ КЕРІВНИКА ЗАКЛАДУ ОСВІТИ</a:t>
            </a:r>
            <a:endParaRPr lang="uk-UA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09897" y="3387633"/>
            <a:ext cx="10789920" cy="2891247"/>
          </a:xfrm>
        </p:spPr>
        <p:txBody>
          <a:bodyPr>
            <a:normAutofit fontScale="85000" lnSpcReduction="20000"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dirty="0" smtClean="0"/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uk-UA" altLang="uk-UA" sz="2800" b="1" dirty="0">
              <a:solidFill>
                <a:srgbClr val="0A0A0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altLang="uk-UA" sz="3000" b="1" smtClean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Управлінські </a:t>
            </a:r>
            <a:r>
              <a:rPr lang="uk-UA" altLang="uk-UA" sz="30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стратегічні</a:t>
            </a:r>
            <a:r>
              <a:rPr lang="uk-UA" altLang="uk-UA" sz="3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altLang="uk-UA" sz="30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uk-UA" altLang="uk-UA" sz="13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uk-UA" altLang="uk-UA" sz="900" b="1" dirty="0" smtClean="0">
              <a:solidFill>
                <a:srgbClr val="0A0A0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altLang="uk-UA" sz="2800" b="1" dirty="0" smtClean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uk-UA" altLang="uk-UA" sz="28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altLang="uk-UA" sz="30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Нормативно-правові та антикризові</a:t>
            </a:r>
            <a:endParaRPr lang="uk-UA" altLang="uk-UA" sz="3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altLang="uk-UA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altLang="uk-UA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altLang="uk-UA" sz="28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uk-UA" altLang="uk-UA" sz="30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Практико-орієнтовані (</a:t>
            </a:r>
            <a:r>
              <a:rPr lang="uk-UA" altLang="uk-UA" sz="3000" b="1" dirty="0" err="1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Workshop</a:t>
            </a:r>
            <a:r>
              <a:rPr lang="uk-UA" altLang="uk-UA" sz="30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uk-UA" altLang="uk-UA" sz="30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uk-UA" altLang="uk-UA" sz="30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altLang="uk-UA" sz="30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Психолого-педагогічний супровід</a:t>
            </a:r>
            <a:endParaRPr lang="uk-UA" altLang="uk-UA" sz="30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altLang="uk-UA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altLang="uk-UA" sz="3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uk-UA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4693920"/>
            <a:ext cx="2952206" cy="18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Т Е М А Т И КА</a:t>
            </a:r>
            <a:endParaRPr lang="uk-UA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0594" y="2577737"/>
            <a:ext cx="10580915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НОРМАТИВНО-ПРАВОВА БАЗА ЩОДО ПРОТИДІЇ БУДЬ-ЯКИХ ПРОЯВІВ НАСИЛЬСТВА</a:t>
            </a:r>
          </a:p>
          <a:p>
            <a:pPr algn="just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  <a:p>
            <a:pPr algn="just"/>
            <a:r>
              <a:rPr lang="ru-RU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2. АЛГОРИТМ ДІЙ УЧАСНИКІВ ОСВІТНЬОГО ПРОЦЕСУ ЩОДО БЕЗПЕКИ.  КРИМІНАЛЬНА</a:t>
            </a:r>
          </a:p>
          <a:p>
            <a:pPr algn="just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ВІДПОВІДАЛЬНІСТЬ  ЩОДО ВЧИНЕННЯ БУЛІНГУ, МОБІНГУ ТА БУДЬ-ЯКИХ  ПРОЯВІВ НАСИЛЬСТВА</a:t>
            </a:r>
          </a:p>
          <a:p>
            <a:pPr algn="just"/>
            <a:endPara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3. АЛГОРИТМ ДІЙ СУБ’ЄКТІВ ВЗАЄМОДІЇ, ЩО ЗДІЙСНЮЮТЬ ЗАХОДИ У СФЕРІ ЗАПОБІГАННЯ ТА    </a:t>
            </a:r>
          </a:p>
          <a:p>
            <a:pPr algn="just"/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ПРОТИДІЇ ДОМАШНЬОМУ НАСИЛЬСТВУ</a:t>
            </a:r>
          </a:p>
          <a:p>
            <a:pPr algn="just"/>
            <a:r>
              <a:rPr lang="ru-RU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4. 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ПСИХОЛОГІЧНІ 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АСПЕКТИ ЦЬКУВАННЯ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885509" y="5538651"/>
            <a:ext cx="2229393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ОБГОВОРЕННЯ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3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428" y="2403650"/>
            <a:ext cx="9866811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2000" b="1" dirty="0" err="1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Булінг</a:t>
            </a:r>
            <a:r>
              <a:rPr lang="uk-UA" sz="2000" b="1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(Цькування)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uk-UA" dirty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Стосується переважно освітнього процесу та дитячих </a:t>
            </a:r>
            <a:r>
              <a:rPr lang="uk-UA" dirty="0" smtClean="0">
                <a:solidFill>
                  <a:srgbClr val="0A0A0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колективів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Arial Black" panose="020B0A04020102020204" pitchFamily="34" charset="0"/>
              </a:rPr>
              <a:t>Закон України № </a:t>
            </a:r>
            <a:r>
              <a:rPr lang="uk-UA" b="1" dirty="0" smtClean="0">
                <a:latin typeface="Arial Black" panose="020B0A04020102020204" pitchFamily="34" charset="0"/>
              </a:rPr>
              <a:t>2657-VIIІ</a:t>
            </a:r>
            <a:r>
              <a:rPr lang="uk-UA" dirty="0"/>
              <a:t> від 18 грудня 2018 року «Про внесення змін до деяких законодавчих актів України щодо протидії </a:t>
            </a:r>
            <a:r>
              <a:rPr lang="uk-UA" dirty="0" err="1"/>
              <a:t>булінгу</a:t>
            </a:r>
            <a:r>
              <a:rPr lang="uk-UA" dirty="0"/>
              <a:t> (цькуванню)» — базовий документ, що ввів поняття «</a:t>
            </a:r>
            <a:r>
              <a:rPr lang="uk-UA" dirty="0" err="1"/>
              <a:t>булінг</a:t>
            </a:r>
            <a:r>
              <a:rPr lang="uk-UA" dirty="0"/>
              <a:t>» та адміністративну відповідальність за нього.</a:t>
            </a:r>
          </a:p>
          <a:p>
            <a:pPr marL="342900" lvl="0" indent="-342900">
              <a:lnSpc>
                <a:spcPts val="18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u="sng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Кодекс України про адміністративні правопорушення (ст. 173-4)</a:t>
            </a:r>
            <a:r>
              <a:rPr lang="uk-UA" b="1" dirty="0">
                <a:solidFill>
                  <a:srgbClr val="0A0A0A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— </a:t>
            </a:r>
            <a:r>
              <a:rPr lang="uk-UA" dirty="0">
                <a:solidFill>
                  <a:srgbClr val="0A0A0A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передбачає штрафи (850–3400 грн) або громадські роботи для кривдників або їхніх батьків.</a:t>
            </a:r>
            <a:endParaRPr lang="uk-UA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solidFill>
                  <a:srgbClr val="0A0A0A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Наказ МОНУ</a:t>
            </a:r>
            <a:r>
              <a:rPr lang="uk-UA" dirty="0">
                <a:solidFill>
                  <a:srgbClr val="0A0A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від 28.12.2019 N 1646 "Деякі питання реагування на випадки </a:t>
            </a:r>
            <a:r>
              <a:rPr lang="uk-UA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lang="uk-UA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(цькування) та застосування заходів виховного впливу в закладах </a:t>
            </a:r>
            <a:r>
              <a:rPr lang="uk-UA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освіти» </a:t>
            </a:r>
            <a:r>
              <a:rPr lang="uk-UA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uk-UA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визначає порядок реагування на випадки </a:t>
            </a:r>
            <a:r>
              <a:rPr lang="uk-UA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lang="uk-UA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закладах освіти.</a:t>
            </a:r>
            <a:endParaRPr lang="uk-UA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Нове:</a:t>
            </a:r>
            <a:r>
              <a:rPr lang="uk-UA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u="sng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№ 3792-IX від </a:t>
            </a:r>
            <a:r>
              <a:rPr lang="uk-UA" u="sng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06.06.2024</a:t>
            </a:r>
            <a:r>
              <a:rPr lang="uk-UA" dirty="0" smtClean="0">
                <a:solidFill>
                  <a:srgbClr val="0A0A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A0A0A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«Про внесення змін до деяких законів України щодо запобігання насильству та унеможливлення жорстокого поводження з дітьми» </a:t>
            </a:r>
            <a:r>
              <a:rPr lang="uk-UA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посилює захист дітей від насильства та </a:t>
            </a:r>
            <a:r>
              <a:rPr lang="uk-UA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lang="uk-UA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освітньому, молодіжному та оздоровчому середовищах. Він зобов'язує заклади формувати безпечне середовище</a:t>
            </a:r>
            <a:r>
              <a:rPr lang="uk-UA" dirty="0">
                <a:solidFill>
                  <a:srgbClr val="0A0A0A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 </a:t>
            </a:r>
            <a:endParaRPr lang="uk-UA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343" y="624311"/>
            <a:ext cx="9753600" cy="1326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uk-UA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 база України щодо протидії насильству, </a:t>
            </a:r>
            <a:r>
              <a:rPr lang="uk-UA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endParaRPr lang="uk-UA" sz="2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endParaRPr lang="uk-UA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uk-UA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uk-UA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мобінгу</a:t>
            </a:r>
            <a:r>
              <a:rPr lang="uk-UA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оновлена </a:t>
            </a:r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протягом 2024–2025 </a:t>
            </a:r>
            <a:r>
              <a:rPr lang="uk-UA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endParaRPr lang="uk-UA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2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6388"/>
            <a:ext cx="979714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b="1" dirty="0" smtClean="0"/>
          </a:p>
          <a:p>
            <a:r>
              <a:rPr lang="uk-UA" b="1" dirty="0" smtClean="0"/>
              <a:t>2</a:t>
            </a:r>
            <a:r>
              <a:rPr lang="uk-UA" b="1" dirty="0"/>
              <a:t>. </a:t>
            </a:r>
            <a:r>
              <a:rPr lang="uk-UA" sz="2000" b="1" dirty="0" err="1"/>
              <a:t>Мобінг</a:t>
            </a:r>
            <a:r>
              <a:rPr lang="uk-UA" sz="2000" b="1" dirty="0"/>
              <a:t> (Цькування на роботі</a:t>
            </a:r>
            <a:r>
              <a:rPr lang="uk-UA" b="1" dirty="0" smtClean="0"/>
              <a:t>)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Стосується </a:t>
            </a:r>
            <a:r>
              <a:rPr lang="uk-UA" dirty="0"/>
              <a:t>трудових відносин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pPr lvl="0"/>
            <a:endParaRPr lang="uk-UA" b="1" u="sng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lvl="0"/>
            <a:r>
              <a:rPr lang="uk-UA" b="1" u="sng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Закон </a:t>
            </a:r>
            <a:r>
              <a:rPr lang="uk-UA" b="1" u="sng" dirty="0">
                <a:solidFill>
                  <a:schemeClr val="tx2"/>
                </a:solidFill>
                <a:latin typeface="Arial Black" panose="020B0A04020102020204" pitchFamily="34" charset="0"/>
              </a:rPr>
              <a:t>№ </a:t>
            </a:r>
            <a:r>
              <a:rPr lang="uk-UA" b="1" u="sng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2759-IX</a:t>
            </a:r>
            <a:r>
              <a:rPr lang="uk-UA" dirty="0"/>
              <a:t> </a:t>
            </a:r>
            <a:r>
              <a:rPr lang="uk-UA" dirty="0" smtClean="0"/>
              <a:t>від </a:t>
            </a:r>
            <a:r>
              <a:rPr lang="uk-UA" dirty="0"/>
              <a:t>16.11.2022 «Про внесення змін до деяких законодавчих актів України щодо запобігання та протидії </a:t>
            </a:r>
            <a:r>
              <a:rPr lang="uk-UA" dirty="0" err="1"/>
              <a:t>мобінгу</a:t>
            </a:r>
            <a:r>
              <a:rPr lang="uk-UA" dirty="0"/>
              <a:t> (цькуванню)» — ввів поняття </a:t>
            </a:r>
            <a:r>
              <a:rPr lang="uk-UA" dirty="0" err="1"/>
              <a:t>мобінгу</a:t>
            </a:r>
            <a:r>
              <a:rPr lang="uk-UA" dirty="0"/>
              <a:t> в КЗпП та заборону на психологічний і економічний тиск на працівників</a:t>
            </a:r>
            <a:r>
              <a:rPr lang="uk-UA" dirty="0" smtClean="0"/>
              <a:t>.</a:t>
            </a:r>
          </a:p>
          <a:p>
            <a:pPr lvl="0"/>
            <a:endParaRPr lang="uk-UA" dirty="0"/>
          </a:p>
          <a:p>
            <a:pPr lvl="0"/>
            <a:r>
              <a:rPr lang="uk-UA" b="1" u="sng" dirty="0">
                <a:latin typeface="Arial Black" panose="020B0A04020102020204" pitchFamily="34" charset="0"/>
              </a:rPr>
              <a:t>КУпАП (ст. 173-5</a:t>
            </a:r>
            <a:r>
              <a:rPr lang="uk-UA" b="1" u="sng" dirty="0" smtClean="0">
                <a:latin typeface="Arial Black" panose="020B0A04020102020204" pitchFamily="34" charset="0"/>
              </a:rPr>
              <a:t>)</a:t>
            </a:r>
            <a:r>
              <a:rPr lang="uk-UA" dirty="0"/>
              <a:t> </a:t>
            </a:r>
            <a:r>
              <a:rPr lang="uk-UA" dirty="0" smtClean="0"/>
              <a:t>— </a:t>
            </a:r>
            <a:r>
              <a:rPr lang="uk-UA" dirty="0"/>
              <a:t>встановлює штрафи за </a:t>
            </a:r>
            <a:r>
              <a:rPr lang="uk-UA" dirty="0" err="1"/>
              <a:t>мобінг</a:t>
            </a:r>
            <a:r>
              <a:rPr lang="uk-UA" dirty="0"/>
              <a:t> до 6800 грн (за повторний — до 13 600 грн</a:t>
            </a:r>
            <a:r>
              <a:rPr lang="uk-UA" dirty="0" smtClean="0"/>
              <a:t>).</a:t>
            </a:r>
          </a:p>
          <a:p>
            <a:pPr lvl="0"/>
            <a:endParaRPr lang="uk-UA" dirty="0"/>
          </a:p>
          <a:p>
            <a:pPr lvl="0"/>
            <a:r>
              <a:rPr lang="uk-UA" sz="2000" b="1" dirty="0">
                <a:latin typeface="Arial Black" panose="020B0A04020102020204" pitchFamily="34" charset="0"/>
              </a:rPr>
              <a:t>Оновлення 2025:</a:t>
            </a:r>
            <a:r>
              <a:rPr lang="uk-UA" sz="2000" dirty="0">
                <a:latin typeface="Arial Black" panose="020B0A04020102020204" pitchFamily="34" charset="0"/>
              </a:rPr>
              <a:t> </a:t>
            </a:r>
            <a:r>
              <a:rPr lang="uk-UA" dirty="0"/>
              <a:t>З </a:t>
            </a:r>
            <a:r>
              <a:rPr lang="uk-UA" b="1" dirty="0"/>
              <a:t>1 жовтня 2025 року</a:t>
            </a:r>
            <a:r>
              <a:rPr lang="uk-UA" dirty="0"/>
              <a:t> </a:t>
            </a:r>
            <a:r>
              <a:rPr lang="uk-UA" sz="2000" u="sng" dirty="0" err="1" smtClean="0">
                <a:solidFill>
                  <a:schemeClr val="tx2"/>
                </a:solidFill>
                <a:latin typeface="Arial Black" panose="020B0A04020102020204" pitchFamily="34" charset="0"/>
              </a:rPr>
              <a:t>Держпраця</a:t>
            </a:r>
            <a:r>
              <a:rPr lang="uk-UA" sz="2000" u="sng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uk-UA" dirty="0" smtClean="0"/>
              <a:t>отримала </a:t>
            </a:r>
            <a:r>
              <a:rPr lang="uk-UA" dirty="0"/>
              <a:t>повноваження проводити позапланові перевірки за заявами працівників щодо фактів </a:t>
            </a:r>
            <a:r>
              <a:rPr lang="uk-UA" dirty="0" err="1"/>
              <a:t>мобінгу</a:t>
            </a:r>
            <a:r>
              <a:rPr lang="uk-UA" dirty="0"/>
              <a:t> навіть під час воєнного стану. </a:t>
            </a:r>
          </a:p>
        </p:txBody>
      </p:sp>
    </p:spTree>
    <p:extLst>
      <p:ext uri="{BB962C8B-B14F-4D97-AF65-F5344CB8AC3E}">
        <p14:creationId xmlns:p14="http://schemas.microsoft.com/office/powerpoint/2010/main" val="32579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6" y="391885"/>
            <a:ext cx="936171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3. Насильство (Домашнє та гендерне</a:t>
            </a:r>
            <a:r>
              <a:rPr lang="uk-UA" sz="2000" b="1" dirty="0" smtClean="0"/>
              <a:t>)</a:t>
            </a:r>
          </a:p>
          <a:p>
            <a:endParaRPr lang="uk-UA" dirty="0"/>
          </a:p>
          <a:p>
            <a:r>
              <a:rPr lang="uk-UA" b="1" dirty="0">
                <a:latin typeface="Arial Black" panose="020B0A04020102020204" pitchFamily="34" charset="0"/>
              </a:rPr>
              <a:t>Закон України</a:t>
            </a:r>
            <a:r>
              <a:rPr lang="uk-UA" b="1" i="1" dirty="0">
                <a:latin typeface="Arial Black" panose="020B0A04020102020204" pitchFamily="34" charset="0"/>
              </a:rPr>
              <a:t>  </a:t>
            </a:r>
            <a:r>
              <a:rPr lang="uk-UA" dirty="0">
                <a:latin typeface="Arial Black" panose="020B0A04020102020204" pitchFamily="34" charset="0"/>
              </a:rPr>
              <a:t> № 2229-VIII </a:t>
            </a:r>
            <a:r>
              <a:rPr lang="uk-UA" dirty="0"/>
              <a:t>від 07.12.2017</a:t>
            </a:r>
            <a:r>
              <a:rPr lang="uk-UA" u="sng" dirty="0"/>
              <a:t> </a:t>
            </a:r>
            <a:r>
              <a:rPr lang="uk-UA" u="sng" dirty="0">
                <a:solidFill>
                  <a:schemeClr val="tx2"/>
                </a:solidFill>
              </a:rPr>
              <a:t>«Про запобігання та протидію домашньому насильству»</a:t>
            </a:r>
            <a:r>
              <a:rPr lang="uk-UA" dirty="0">
                <a:solidFill>
                  <a:schemeClr val="tx2"/>
                </a:solidFill>
              </a:rPr>
              <a:t> </a:t>
            </a:r>
            <a:r>
              <a:rPr lang="uk-UA" dirty="0"/>
              <a:t>— основна рамка захисту. </a:t>
            </a:r>
            <a:r>
              <a:rPr lang="uk-UA" dirty="0" smtClean="0"/>
              <a:t>Визначає </a:t>
            </a:r>
            <a:r>
              <a:rPr lang="uk-UA" dirty="0"/>
              <a:t>правові та організаційні засади запобігання насильству, захисту постраждалих та відповідальність кривдників. Він розширив поняття домашнього насильства, включивши фізичне, психологічне, економічне та сексуальне насильство, незалежно від спільного проживання. </a:t>
            </a:r>
            <a:endParaRPr lang="uk-UA" dirty="0" smtClean="0"/>
          </a:p>
          <a:p>
            <a:endParaRPr lang="uk-UA" dirty="0"/>
          </a:p>
          <a:p>
            <a:pPr lvl="0"/>
            <a:r>
              <a:rPr lang="uk-UA" b="1" u="sng" dirty="0">
                <a:solidFill>
                  <a:schemeClr val="tx2"/>
                </a:solidFill>
                <a:latin typeface="Arial Black" panose="020B0A04020102020204" pitchFamily="34" charset="0"/>
              </a:rPr>
              <a:t>Стамбульська </a:t>
            </a:r>
            <a:r>
              <a:rPr lang="uk-UA" b="1" u="sng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конвенція</a:t>
            </a:r>
            <a:r>
              <a:rPr lang="uk-UA" dirty="0"/>
              <a:t> </a:t>
            </a:r>
            <a:r>
              <a:rPr lang="uk-UA" dirty="0" smtClean="0"/>
              <a:t>(ратифікована </a:t>
            </a:r>
            <a:r>
              <a:rPr lang="uk-UA" dirty="0"/>
              <a:t>у 2022 році) — посилила міжнародні стандарти захисту</a:t>
            </a:r>
            <a:r>
              <a:rPr lang="uk-UA" dirty="0" smtClean="0"/>
              <a:t>.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</a:t>
            </a:r>
            <a:r>
              <a:rPr lang="ru-RU" dirty="0" err="1"/>
              <a:t>включають</a:t>
            </a:r>
            <a:r>
              <a:rPr lang="ru-RU" dirty="0"/>
              <a:t> </a:t>
            </a:r>
            <a:r>
              <a:rPr lang="ru-RU" dirty="0" err="1"/>
              <a:t>запобігання</a:t>
            </a:r>
            <a:r>
              <a:rPr lang="ru-RU" dirty="0"/>
              <a:t>, </a:t>
            </a:r>
            <a:r>
              <a:rPr lang="ru-RU" dirty="0" err="1"/>
              <a:t>захист</a:t>
            </a:r>
            <a:r>
              <a:rPr lang="ru-RU" dirty="0"/>
              <a:t>, </a:t>
            </a:r>
            <a:r>
              <a:rPr lang="ru-RU" dirty="0" err="1"/>
              <a:t>переслідування</a:t>
            </a:r>
            <a:r>
              <a:rPr lang="ru-RU" dirty="0"/>
              <a:t> </a:t>
            </a:r>
            <a:r>
              <a:rPr lang="ru-RU" dirty="0" err="1"/>
              <a:t>винних</a:t>
            </a:r>
            <a:r>
              <a:rPr lang="ru-RU" dirty="0"/>
              <a:t> та </a:t>
            </a:r>
            <a:r>
              <a:rPr lang="ru-RU" dirty="0" err="1"/>
              <a:t>координацію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. </a:t>
            </a:r>
            <a:endParaRPr lang="uk-UA" dirty="0" smtClean="0"/>
          </a:p>
          <a:p>
            <a:pPr lvl="0"/>
            <a:endParaRPr lang="uk-UA" dirty="0"/>
          </a:p>
          <a:p>
            <a:pPr lvl="0"/>
            <a:r>
              <a:rPr lang="uk-UA" b="1" dirty="0"/>
              <a:t>Оновлення 2025:</a:t>
            </a:r>
            <a:r>
              <a:rPr lang="uk-UA" dirty="0"/>
              <a:t> Від </a:t>
            </a:r>
            <a:r>
              <a:rPr lang="uk-UA" b="1" dirty="0"/>
              <a:t>19 грудня 2024 року</a:t>
            </a:r>
            <a:r>
              <a:rPr lang="uk-UA" dirty="0"/>
              <a:t> набрав чинності   Закон України від 22.05.2024 №3733-ІХ Про внесення змін до Кодексу України про адміністративні правопорушення та інших законів України у зв’язку з ратифікацією Конвенції Ради Європи про запобігання насильству стосовно жінок i домашньому насильству та боротьбу з цими явищами, який посилює відповідальність за домашнє насильство, чітко розмежовує його з «насильством за ознакою статі» та забороняє закривати справи за «малозначністю».</a:t>
            </a:r>
          </a:p>
        </p:txBody>
      </p:sp>
    </p:spTree>
    <p:extLst>
      <p:ext uri="{BB962C8B-B14F-4D97-AF65-F5344CB8AC3E}">
        <p14:creationId xmlns:p14="http://schemas.microsoft.com/office/powerpoint/2010/main" val="2088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298" y="365760"/>
            <a:ext cx="10136776" cy="6247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uk-UA" sz="1600" b="1" dirty="0">
                <a:latin typeface="Arial Black" panose="020B0A04020102020204" pitchFamily="34" charset="0"/>
              </a:rPr>
              <a:t>Постанова КМУ № 658 від 04.06.2025</a:t>
            </a:r>
            <a:r>
              <a:rPr lang="uk-UA" sz="1600" b="1" dirty="0"/>
              <a:t> «Про затвердження Типової програми </a:t>
            </a:r>
            <a:r>
              <a:rPr lang="uk-UA" sz="1600" b="1" dirty="0">
                <a:latin typeface="+mj-lt"/>
              </a:rPr>
              <a:t>унеможливлення насильства та жорстокого поводження з дітьми</a:t>
            </a:r>
            <a:r>
              <a:rPr lang="uk-UA" sz="1600" b="1" dirty="0" smtClean="0">
                <a:latin typeface="+mj-lt"/>
              </a:rPr>
              <a:t>»— </a:t>
            </a:r>
            <a:r>
              <a:rPr lang="uk-UA" sz="1600" dirty="0">
                <a:latin typeface="+mj-lt"/>
              </a:rPr>
              <a:t>затвердила новий Порядок </a:t>
            </a:r>
            <a:r>
              <a:rPr lang="uk-UA" sz="1600" dirty="0"/>
              <a:t>реагування та Типову програму унеможливлення насильства та жорстокого поводження з </a:t>
            </a:r>
            <a:r>
              <a:rPr lang="uk-UA" sz="1600" dirty="0" smtClean="0"/>
              <a:t>дітьми</a:t>
            </a:r>
            <a:r>
              <a:rPr lang="uk-UA" sz="1600" dirty="0"/>
              <a:t> </a:t>
            </a:r>
            <a:endParaRPr lang="uk-UA" sz="1600" dirty="0" smtClean="0"/>
          </a:p>
          <a:p>
            <a:pPr lvl="0"/>
            <a:endParaRPr lang="uk-UA" sz="800" b="1" dirty="0" smtClean="0"/>
          </a:p>
          <a:p>
            <a:r>
              <a:rPr lang="uk-UA" sz="1600" b="1" dirty="0" smtClean="0">
                <a:latin typeface="Arial Black" panose="020B0A04020102020204" pitchFamily="34" charset="0"/>
              </a:rPr>
              <a:t>Постанова КМУ «Про </a:t>
            </a:r>
            <a:r>
              <a:rPr lang="uk-UA" sz="1600" b="1" dirty="0">
                <a:latin typeface="Arial Black" panose="020B0A04020102020204" pitchFamily="34" charset="0"/>
              </a:rPr>
              <a:t>затвердження порядку взаємодії суб`єктів, що здійснюють заходи у сфері запобігання та протидії домашньому насильству та насильству за ознакою статі» від 22.08.2018 № </a:t>
            </a:r>
            <a:r>
              <a:rPr lang="uk-UA" sz="1600" b="1" dirty="0" smtClean="0">
                <a:latin typeface="Arial Black" panose="020B0A04020102020204" pitchFamily="34" charset="0"/>
              </a:rPr>
              <a:t>658 </a:t>
            </a:r>
            <a:r>
              <a:rPr lang="uk-UA" sz="1600" b="1" dirty="0" smtClean="0">
                <a:latin typeface="+mj-lt"/>
              </a:rPr>
              <a:t>- </a:t>
            </a:r>
            <a:r>
              <a:rPr lang="ru-RU" sz="1600" b="1" dirty="0" smtClean="0"/>
              <a:t> </a:t>
            </a:r>
            <a:r>
              <a:rPr lang="ru-RU" sz="1600" dirty="0" err="1"/>
              <a:t>регулює</a:t>
            </a:r>
            <a:r>
              <a:rPr lang="ru-RU" sz="1600" dirty="0"/>
              <a:t> </a:t>
            </a:r>
            <a:r>
              <a:rPr lang="ru-RU" sz="1600" dirty="0" err="1"/>
              <a:t>механізм</a:t>
            </a:r>
            <a:r>
              <a:rPr lang="ru-RU" sz="1600" dirty="0"/>
              <a:t> </a:t>
            </a:r>
            <a:r>
              <a:rPr lang="ru-RU" sz="1600" dirty="0" err="1"/>
              <a:t>координації</a:t>
            </a:r>
            <a:r>
              <a:rPr lang="ru-RU" sz="1600" dirty="0"/>
              <a:t> </a:t>
            </a:r>
            <a:r>
              <a:rPr lang="ru-RU" sz="1600" dirty="0" err="1"/>
              <a:t>дій</a:t>
            </a:r>
            <a:r>
              <a:rPr lang="ru-RU" sz="1600" dirty="0"/>
              <a:t> для оперативного </a:t>
            </a:r>
            <a:r>
              <a:rPr lang="ru-RU" sz="1600" dirty="0" err="1"/>
              <a:t>реагування</a:t>
            </a:r>
            <a:r>
              <a:rPr lang="ru-RU" sz="1600" dirty="0"/>
              <a:t>, </a:t>
            </a:r>
            <a:r>
              <a:rPr lang="ru-RU" sz="1600" dirty="0" err="1"/>
              <a:t>захисту</a:t>
            </a:r>
            <a:r>
              <a:rPr lang="ru-RU" sz="1600" dirty="0"/>
              <a:t> </a:t>
            </a:r>
            <a:r>
              <a:rPr lang="ru-RU" sz="1600" dirty="0" err="1"/>
              <a:t>постраждалих</a:t>
            </a:r>
            <a:r>
              <a:rPr lang="ru-RU" sz="1600" dirty="0"/>
              <a:t> </a:t>
            </a:r>
            <a:r>
              <a:rPr lang="ru-RU" sz="1600" dirty="0" err="1"/>
              <a:t>осіб</a:t>
            </a:r>
            <a:r>
              <a:rPr lang="ru-RU" sz="1600" dirty="0"/>
              <a:t> та </a:t>
            </a:r>
            <a:r>
              <a:rPr lang="ru-RU" sz="1600" dirty="0" err="1"/>
              <a:t>надання</a:t>
            </a:r>
            <a:r>
              <a:rPr lang="ru-RU" sz="1600" dirty="0"/>
              <a:t> </a:t>
            </a:r>
            <a:r>
              <a:rPr lang="ru-RU" sz="1600" dirty="0" err="1"/>
              <a:t>їм</a:t>
            </a:r>
            <a:r>
              <a:rPr lang="ru-RU" sz="1600" dirty="0"/>
              <a:t> </a:t>
            </a:r>
            <a:r>
              <a:rPr lang="ru-RU" sz="1600" dirty="0" err="1" smtClean="0"/>
              <a:t>допомоги</a:t>
            </a:r>
            <a:r>
              <a:rPr lang="ru-RU" sz="1600" b="1" dirty="0"/>
              <a:t> </a:t>
            </a:r>
            <a:endParaRPr lang="ru-RU" sz="1600" b="1" dirty="0" smtClean="0"/>
          </a:p>
          <a:p>
            <a:endParaRPr lang="uk-UA" sz="800" b="1" dirty="0">
              <a:latin typeface="+mj-lt"/>
            </a:endParaRPr>
          </a:p>
          <a:p>
            <a:pPr algn="just"/>
            <a:r>
              <a:rPr lang="uk-UA" sz="1600" b="1" u="sng" dirty="0" smtClean="0">
                <a:latin typeface="Arial Black" panose="020B0A04020102020204" pitchFamily="34" charset="0"/>
              </a:rPr>
              <a:t>Наказ </a:t>
            </a:r>
            <a:r>
              <a:rPr lang="uk-UA" sz="1600" b="1" u="sng" dirty="0" smtClean="0">
                <a:latin typeface="Arial Black" panose="020B0A04020102020204" pitchFamily="34" charset="0"/>
              </a:rPr>
              <a:t>МОН України </a:t>
            </a:r>
            <a:r>
              <a:rPr lang="uk-UA" sz="1600" b="1" u="sng" dirty="0">
                <a:latin typeface="Arial Black" panose="020B0A04020102020204" pitchFamily="34" charset="0"/>
              </a:rPr>
              <a:t>від 28.12.2019 № 1646 </a:t>
            </a:r>
            <a:r>
              <a:rPr lang="uk-UA" sz="1600" b="1" u="sng" dirty="0">
                <a:latin typeface="Century Gothic" panose="020B0502020202020204" pitchFamily="34" charset="0"/>
              </a:rPr>
              <a:t>«Деякі питання реагування на випадки </a:t>
            </a:r>
            <a:r>
              <a:rPr lang="uk-UA" sz="1600" b="1" u="sng" dirty="0" err="1" smtClean="0">
                <a:latin typeface="Century Gothic" panose="020B0502020202020204" pitchFamily="34" charset="0"/>
              </a:rPr>
              <a:t>булінгу</a:t>
            </a:r>
            <a:r>
              <a:rPr lang="uk-UA" sz="1600" b="1" u="sng" dirty="0">
                <a:latin typeface="Century Gothic" panose="020B0502020202020204" pitchFamily="34" charset="0"/>
              </a:rPr>
              <a:t> </a:t>
            </a:r>
            <a:r>
              <a:rPr lang="uk-UA" sz="1600" b="1" u="sng" dirty="0" smtClean="0">
                <a:latin typeface="Century Gothic" panose="020B0502020202020204" pitchFamily="34" charset="0"/>
              </a:rPr>
              <a:t>(цькування</a:t>
            </a:r>
            <a:r>
              <a:rPr lang="uk-UA" sz="1600" b="1" u="sng" dirty="0">
                <a:latin typeface="Century Gothic" panose="020B0502020202020204" pitchFamily="34" charset="0"/>
              </a:rPr>
              <a:t>) та застосування заходів виховного впливу в закладах освіти</a:t>
            </a:r>
            <a:r>
              <a:rPr lang="uk-UA" sz="1600" b="1" u="sng" dirty="0" smtClean="0">
                <a:latin typeface="Century Gothic" panose="020B0502020202020204" pitchFamily="34" charset="0"/>
              </a:rPr>
              <a:t>»</a:t>
            </a:r>
          </a:p>
          <a:p>
            <a:endParaRPr lang="uk-UA" sz="800" b="1" dirty="0">
              <a:latin typeface="+mj-lt"/>
            </a:endParaRPr>
          </a:p>
          <a:p>
            <a:r>
              <a:rPr lang="uk-UA" sz="1600" b="1" u="sng" dirty="0" smtClean="0">
                <a:latin typeface="Arial Black" panose="020B0A04020102020204" pitchFamily="34" charset="0"/>
              </a:rPr>
              <a:t>Наказ </a:t>
            </a:r>
            <a:r>
              <a:rPr lang="uk-UA" sz="1600" b="1" u="sng" dirty="0">
                <a:latin typeface="Arial Black" panose="020B0A04020102020204" pitchFamily="34" charset="0"/>
              </a:rPr>
              <a:t>МОН України від 02.10.2018 № 1047 </a:t>
            </a:r>
            <a:r>
              <a:rPr lang="uk-UA" sz="1600" b="1" u="sng" dirty="0"/>
              <a:t>«Про затвердження Методичних рекомендації щодо виявлення, реагування на випадки домашнього насильства і взаємодії педагогічних працівників із іншими органами та службами»</a:t>
            </a:r>
            <a:endParaRPr lang="uk-UA" sz="1600" b="1" dirty="0"/>
          </a:p>
          <a:p>
            <a:endParaRPr lang="uk-UA" sz="800" b="1" dirty="0"/>
          </a:p>
          <a:p>
            <a:r>
              <a:rPr lang="uk-UA" sz="1600" b="1" dirty="0">
                <a:latin typeface="Arial Black" panose="020B0A04020102020204" pitchFamily="34" charset="0"/>
              </a:rPr>
              <a:t>Закон України «Про внесення змін до Закону України «Про повну загальну середню освіту» </a:t>
            </a:r>
            <a:r>
              <a:rPr lang="en-US" sz="1600" b="1" dirty="0"/>
              <a:t>№ </a:t>
            </a:r>
            <a:r>
              <a:rPr lang="en-US" sz="1600" b="1" dirty="0" smtClean="0"/>
              <a:t>4609-IX</a:t>
            </a:r>
            <a:r>
              <a:rPr lang="uk-UA" sz="1600" b="1" dirty="0" smtClean="0"/>
              <a:t> від</a:t>
            </a:r>
            <a:r>
              <a:rPr lang="en-US" sz="1600" b="1" dirty="0" smtClean="0"/>
              <a:t> </a:t>
            </a:r>
            <a:r>
              <a:rPr lang="uk-UA" sz="1600" b="1" dirty="0"/>
              <a:t>18 вересня 2025 </a:t>
            </a:r>
            <a:r>
              <a:rPr lang="uk-UA" sz="1600" b="1" dirty="0" smtClean="0"/>
              <a:t>року, </a:t>
            </a:r>
            <a:r>
              <a:rPr lang="uk-UA" sz="1600" dirty="0" smtClean="0"/>
              <a:t>яким запроваджено  заходи </a:t>
            </a:r>
            <a:r>
              <a:rPr lang="uk-UA" sz="1600" dirty="0"/>
              <a:t>безпеки в закладах загальної середньої </a:t>
            </a:r>
            <a:r>
              <a:rPr lang="uk-UA" sz="1600" dirty="0" smtClean="0"/>
              <a:t>освіти</a:t>
            </a:r>
            <a:r>
              <a:rPr lang="ru-RU" sz="1600" dirty="0"/>
              <a:t> на </a:t>
            </a:r>
            <a:r>
              <a:rPr lang="ru-RU" sz="1600" dirty="0" err="1"/>
              <a:t>посилення</a:t>
            </a:r>
            <a:r>
              <a:rPr lang="ru-RU" sz="1600" dirty="0"/>
              <a:t> </a:t>
            </a:r>
            <a:r>
              <a:rPr lang="ru-RU" sz="1600" dirty="0" err="1"/>
              <a:t>безпеки</a:t>
            </a:r>
            <a:r>
              <a:rPr lang="ru-RU" sz="1600" dirty="0"/>
              <a:t> в школах. </a:t>
            </a:r>
            <a:r>
              <a:rPr lang="ru-RU" sz="1600" dirty="0" err="1"/>
              <a:t>Ключові</a:t>
            </a:r>
            <a:r>
              <a:rPr lang="ru-RU" sz="1600" dirty="0"/>
              <a:t> </a:t>
            </a:r>
            <a:r>
              <a:rPr lang="ru-RU" sz="1600" dirty="0" err="1"/>
              <a:t>зміни</a:t>
            </a:r>
            <a:r>
              <a:rPr lang="ru-RU" sz="1600" dirty="0"/>
              <a:t> </a:t>
            </a:r>
            <a:r>
              <a:rPr lang="ru-RU" sz="1600" dirty="0" err="1"/>
              <a:t>включають</a:t>
            </a:r>
            <a:r>
              <a:rPr lang="ru-RU" sz="1600" dirty="0"/>
              <a:t> </a:t>
            </a:r>
            <a:r>
              <a:rPr lang="ru-RU" sz="1600" dirty="0" err="1"/>
              <a:t>встановлення</a:t>
            </a:r>
            <a:r>
              <a:rPr lang="ru-RU" sz="1600" dirty="0"/>
              <a:t> </a:t>
            </a:r>
            <a:r>
              <a:rPr lang="ru-RU" sz="1600" dirty="0" err="1"/>
              <a:t>тривожних</a:t>
            </a:r>
            <a:r>
              <a:rPr lang="ru-RU" sz="1600" dirty="0"/>
              <a:t> кнопок, </a:t>
            </a:r>
            <a:r>
              <a:rPr lang="ru-RU" sz="1600" dirty="0" err="1"/>
              <a:t>обов'язкове</a:t>
            </a:r>
            <a:r>
              <a:rPr lang="ru-RU" sz="1600" dirty="0"/>
              <a:t> </a:t>
            </a:r>
            <a:r>
              <a:rPr lang="ru-RU" sz="1600" dirty="0" err="1"/>
              <a:t>огородження</a:t>
            </a:r>
            <a:r>
              <a:rPr lang="ru-RU" sz="1600" dirty="0"/>
              <a:t> </a:t>
            </a:r>
            <a:r>
              <a:rPr lang="ru-RU" sz="1600" dirty="0" err="1"/>
              <a:t>територій</a:t>
            </a:r>
            <a:r>
              <a:rPr lang="ru-RU" sz="1600" dirty="0"/>
              <a:t>, </a:t>
            </a:r>
            <a:r>
              <a:rPr lang="ru-RU" sz="1600" dirty="0" err="1"/>
              <a:t>регламентацію</a:t>
            </a:r>
            <a:r>
              <a:rPr lang="ru-RU" sz="1600" dirty="0"/>
              <a:t> доступу до </a:t>
            </a:r>
            <a:r>
              <a:rPr lang="ru-RU" sz="1600" dirty="0" err="1"/>
              <a:t>шкіл</a:t>
            </a:r>
            <a:r>
              <a:rPr lang="ru-RU" sz="1600" dirty="0"/>
              <a:t> та </a:t>
            </a:r>
            <a:r>
              <a:rPr lang="ru-RU" sz="1600" dirty="0" err="1"/>
              <a:t>посилення</a:t>
            </a:r>
            <a:r>
              <a:rPr lang="ru-RU" sz="1600" dirty="0"/>
              <a:t> </a:t>
            </a:r>
            <a:r>
              <a:rPr lang="ru-RU" sz="1600" dirty="0" err="1"/>
              <a:t>вимог</a:t>
            </a:r>
            <a:r>
              <a:rPr lang="ru-RU" sz="1600" dirty="0"/>
              <a:t> до персоналу</a:t>
            </a:r>
            <a:r>
              <a:rPr lang="ru-RU" sz="1600" b="1" dirty="0"/>
              <a:t>. </a:t>
            </a:r>
            <a:endParaRPr lang="ru-RU" sz="1600" b="1" dirty="0" smtClean="0"/>
          </a:p>
          <a:p>
            <a:endParaRPr lang="uk-UA" sz="800" b="1" dirty="0"/>
          </a:p>
          <a:p>
            <a:r>
              <a:rPr lang="uk-UA" sz="1600" b="1" dirty="0" smtClean="0"/>
              <a:t>Постанова </a:t>
            </a:r>
            <a:r>
              <a:rPr lang="uk-UA" sz="1600" b="1" dirty="0"/>
              <a:t>КМУ від 19.11.2025 № </a:t>
            </a:r>
            <a:r>
              <a:rPr lang="uk-UA" sz="1600" b="1" dirty="0" smtClean="0"/>
              <a:t>1513 «Про затвердження Порядку </a:t>
            </a:r>
            <a:r>
              <a:rPr lang="uk-UA" sz="1600" b="1" dirty="0"/>
              <a:t>реагування на випадки насильства та жорстокого поводження з </a:t>
            </a:r>
            <a:r>
              <a:rPr lang="uk-UA" sz="1600" b="1" dirty="0" smtClean="0"/>
              <a:t>дітьми» - </a:t>
            </a:r>
            <a:r>
              <a:rPr lang="ru-RU" sz="1600" dirty="0"/>
              <a:t>п</a:t>
            </a:r>
            <a:r>
              <a:rPr lang="ru-RU" sz="1600" dirty="0" smtClean="0"/>
              <a:t>орядок </a:t>
            </a:r>
            <a:r>
              <a:rPr lang="ru-RU" sz="1600" dirty="0" err="1"/>
              <a:t>встановлює</a:t>
            </a:r>
            <a:r>
              <a:rPr lang="ru-RU" sz="1600" dirty="0"/>
              <a:t> </a:t>
            </a:r>
            <a:r>
              <a:rPr lang="ru-RU" sz="1600" dirty="0" err="1"/>
              <a:t>єдиний</a:t>
            </a:r>
            <a:r>
              <a:rPr lang="ru-RU" sz="1600" dirty="0"/>
              <a:t> алгоритм </a:t>
            </a:r>
            <a:r>
              <a:rPr lang="ru-RU" sz="1600" dirty="0" err="1"/>
              <a:t>дій</a:t>
            </a:r>
            <a:r>
              <a:rPr lang="ru-RU" sz="1600" dirty="0"/>
              <a:t> для </a:t>
            </a:r>
            <a:r>
              <a:rPr lang="ru-RU" sz="1600" dirty="0" err="1"/>
              <a:t>всіх</a:t>
            </a:r>
            <a:r>
              <a:rPr lang="ru-RU" sz="1600" dirty="0"/>
              <a:t> </a:t>
            </a:r>
            <a:r>
              <a:rPr lang="ru-RU" sz="1600" dirty="0" err="1"/>
              <a:t>установ</a:t>
            </a:r>
            <a:r>
              <a:rPr lang="ru-RU" sz="1600" dirty="0"/>
              <a:t>, де </a:t>
            </a:r>
            <a:r>
              <a:rPr lang="ru-RU" sz="1600" dirty="0" err="1"/>
              <a:t>перебувають</a:t>
            </a:r>
            <a:r>
              <a:rPr lang="ru-RU" sz="1600" dirty="0"/>
              <a:t> </a:t>
            </a:r>
            <a:r>
              <a:rPr lang="ru-RU" sz="1600" dirty="0" err="1"/>
              <a:t>діти</a:t>
            </a:r>
            <a:r>
              <a:rPr lang="ru-RU" sz="1600" dirty="0"/>
              <a:t> (</a:t>
            </a:r>
            <a:r>
              <a:rPr lang="ru-RU" sz="1600" dirty="0" err="1"/>
              <a:t>заклади</a:t>
            </a:r>
            <a:r>
              <a:rPr lang="ru-RU" sz="1600" dirty="0"/>
              <a:t> </a:t>
            </a:r>
            <a:r>
              <a:rPr lang="ru-RU" sz="1600" dirty="0" err="1"/>
              <a:t>освіти</a:t>
            </a:r>
            <a:r>
              <a:rPr lang="ru-RU" sz="1600" dirty="0"/>
              <a:t>, </a:t>
            </a:r>
            <a:r>
              <a:rPr lang="ru-RU" sz="1600" dirty="0" err="1"/>
              <a:t>охорони</a:t>
            </a:r>
            <a:r>
              <a:rPr lang="ru-RU" sz="1600" dirty="0"/>
              <a:t> </a:t>
            </a:r>
            <a:r>
              <a:rPr lang="ru-RU" sz="1600" dirty="0" err="1"/>
              <a:t>здоров'я</a:t>
            </a:r>
            <a:r>
              <a:rPr lang="ru-RU" sz="1600" dirty="0"/>
              <a:t>, </a:t>
            </a:r>
            <a:r>
              <a:rPr lang="ru-RU" sz="1600" dirty="0" err="1"/>
              <a:t>культури</a:t>
            </a:r>
            <a:r>
              <a:rPr lang="ru-RU" sz="1600" dirty="0"/>
              <a:t>, спорту, </a:t>
            </a:r>
            <a:r>
              <a:rPr lang="ru-RU" sz="1600" dirty="0" err="1"/>
              <a:t>оздоровлення</a:t>
            </a:r>
            <a:r>
              <a:rPr lang="ru-RU" sz="1600" dirty="0"/>
              <a:t> </a:t>
            </a:r>
            <a:r>
              <a:rPr lang="ru-RU" sz="1600" dirty="0" err="1"/>
              <a:t>тощо</a:t>
            </a:r>
            <a:r>
              <a:rPr lang="ru-RU" sz="1600" dirty="0"/>
              <a:t>), </a:t>
            </a:r>
            <a:r>
              <a:rPr lang="ru-RU" sz="1600" dirty="0" err="1"/>
              <a:t>незалежно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</a:t>
            </a:r>
            <a:r>
              <a:rPr lang="ru-RU" sz="1600" dirty="0" err="1" smtClean="0"/>
              <a:t>власності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8997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4" y="1213253"/>
            <a:ext cx="11094720" cy="471263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Відповідно до Постанови </a:t>
            </a:r>
            <a:r>
              <a:rPr lang="uk-UA" dirty="0" smtClean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КМУ </a:t>
            </a:r>
            <a:r>
              <a:rPr lang="uk-UA" dirty="0">
                <a:ln>
                  <a:solidFill>
                    <a:srgbClr val="FF0000"/>
                  </a:solidFill>
                </a:ln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 04.06.2025 року № 658 «Про затвердження Типової програми унеможливлення насильства та жорстокого поводження з дітьми»: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 закладу:</a:t>
            </a:r>
            <a:endParaRPr lang="uk-UA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Clr>
                <a:srgbClr val="333333"/>
              </a:buClr>
              <a:buSzPts val="1100"/>
              <a:buFont typeface="Times New Roman" panose="02020603050405020304" pitchFamily="18" charset="0"/>
              <a:buAutoNum type="arabicPeriod"/>
            </a:pPr>
            <a:r>
              <a:rPr lang="uk-UA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атверджує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Положення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запобігання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протидію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насильству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жорстокому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поводженню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урахуванням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Типової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Clr>
                <a:srgbClr val="333333"/>
              </a:buClr>
              <a:buSzPts val="1100"/>
              <a:buFont typeface="Times New Roman" panose="02020603050405020304" pitchFamily="18" charset="0"/>
              <a:buAutoNum type="arabicPeriod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атверджує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</a:t>
            </a:r>
            <a:r>
              <a:rPr lang="uk-UA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первинного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повідомлення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підозру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випадок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насильства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щодо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згідно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додатком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1;</a:t>
            </a:r>
            <a:endParaRPr lang="uk-UA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Clr>
                <a:srgbClr val="333333"/>
              </a:buClr>
              <a:buSzPts val="1100"/>
              <a:buFont typeface="Times New Roman" panose="02020603050405020304" pitchFamily="18" charset="0"/>
              <a:buAutoNum type="arabicPeriod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атвердж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ує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</a:t>
            </a:r>
            <a:r>
              <a:rPr lang="uk-UA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реєстрації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внутрішнього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інциденту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(журналу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безпеки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згідно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додатком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ведення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обліку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внутрішніх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інцидентів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повідомлень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випадки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насильства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жорстокого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поводження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дитиною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інший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рішенням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суб’єкта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молоддю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uk-UA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Clr>
                <a:srgbClr val="333333"/>
              </a:buClr>
              <a:buSzPts val="1100"/>
              <a:buFont typeface="Times New Roman" panose="02020603050405020304" pitchFamily="18" charset="0"/>
              <a:buAutoNum type="arabicPeriod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атвердж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ує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</a:t>
            </a:r>
            <a:r>
              <a:rPr lang="uk-UA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анонімного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опитування</a:t>
            </a:r>
            <a:r>
              <a:rPr lang="ru-RU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згідно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додатком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3;</a:t>
            </a:r>
            <a:endParaRPr lang="uk-UA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Clr>
                <a:srgbClr val="333333"/>
              </a:buClr>
              <a:buSzPts val="1100"/>
              <a:buFont typeface="Times New Roman" panose="02020603050405020304" pitchFamily="18" charset="0"/>
              <a:buAutoNum type="arabicPeriod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Призначає відповідальну особу щодо здійснення заходів щодо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унеможливлення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насильства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жорстокого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поводження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Clr>
                <a:srgbClr val="333333"/>
              </a:buClr>
              <a:buSzPts val="1100"/>
              <a:buFont typeface="Times New Roman" panose="02020603050405020304" pitchFamily="18" charset="0"/>
              <a:buAutoNum type="arabicPeriod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Ознайомлює всіх працівників із наказом щодо недопущення проявів будь-якого насильства.</a:t>
            </a:r>
            <a:endParaRPr lang="uk-UA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64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478</TotalTime>
  <Words>387</Words>
  <Application>Microsoft Office PowerPoint</Application>
  <PresentationFormat>Широкоэкранный</PresentationFormat>
  <Paragraphs>107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Symbol</vt:lpstr>
      <vt:lpstr>Times New Roman</vt:lpstr>
      <vt:lpstr>Wingdings 3</vt:lpstr>
      <vt:lpstr>Ион (конференц-зал)</vt:lpstr>
      <vt:lpstr>Створення безпечного освітнього середовища: стратегія та тактика керівника закладу освіти </vt:lpstr>
      <vt:lpstr>Презентация PowerPoint</vt:lpstr>
      <vt:lpstr>АСПЕКТИ ДІЯЛЬНОСТІ КЕРІВНИКА ЗАКЛАДУ ОСВІТИ</vt:lpstr>
      <vt:lpstr>Т Е М А Т И 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Створення безпечного освітнього середовища: стратегія та тактика керівника</dc:title>
  <dc:creator>User</dc:creator>
  <cp:lastModifiedBy>User</cp:lastModifiedBy>
  <cp:revision>38</cp:revision>
  <dcterms:created xsi:type="dcterms:W3CDTF">2026-01-30T11:36:50Z</dcterms:created>
  <dcterms:modified xsi:type="dcterms:W3CDTF">2026-02-03T12:53:21Z</dcterms:modified>
</cp:coreProperties>
</file>