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60" r:id="rId2"/>
    <p:sldId id="276" r:id="rId3"/>
    <p:sldId id="259" r:id="rId4"/>
    <p:sldId id="292" r:id="rId5"/>
    <p:sldId id="279" r:id="rId6"/>
    <p:sldId id="280" r:id="rId7"/>
    <p:sldId id="733" r:id="rId8"/>
    <p:sldId id="277" r:id="rId9"/>
    <p:sldId id="291" r:id="rId10"/>
    <p:sldId id="278" r:id="rId11"/>
    <p:sldId id="289" r:id="rId12"/>
    <p:sldId id="295" r:id="rId13"/>
    <p:sldId id="262" r:id="rId14"/>
    <p:sldId id="423" r:id="rId15"/>
    <p:sldId id="285" r:id="rId16"/>
    <p:sldId id="263" r:id="rId17"/>
    <p:sldId id="293" r:id="rId18"/>
    <p:sldId id="294" r:id="rId19"/>
    <p:sldId id="286" r:id="rId20"/>
    <p:sldId id="288" r:id="rId21"/>
    <p:sldId id="257" r:id="rId22"/>
    <p:sldId id="258" r:id="rId23"/>
    <p:sldId id="282" r:id="rId24"/>
    <p:sldId id="734" r:id="rId25"/>
    <p:sldId id="261" r:id="rId26"/>
    <p:sldId id="283" r:id="rId27"/>
    <p:sldId id="284" r:id="rId28"/>
    <p:sldId id="287" r:id="rId29"/>
    <p:sldId id="296" r:id="rId30"/>
    <p:sldId id="290" r:id="rId31"/>
    <p:sldId id="425" r:id="rId32"/>
    <p:sldId id="424" r:id="rId33"/>
    <p:sldId id="281" r:id="rId34"/>
    <p:sldId id="732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ітлий стиль 1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333" autoAdjust="0"/>
  </p:normalViewPr>
  <p:slideViewPr>
    <p:cSldViewPr snapToGrid="0">
      <p:cViewPr varScale="1">
        <p:scale>
          <a:sx n="64" d="100"/>
          <a:sy n="64" d="100"/>
        </p:scale>
        <p:origin x="139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4C2FE-0980-4A70-A84B-6781FC82FA62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AEFFC-2579-49A5-BB83-EB538A2E16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5167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zakon.rada.gov.ua/laws/show/463-20?find=1&amp;text=%D1%96%D0%BD%D0%B4%D0%B8%D0%B2%D1%96%D0%B4%D1%83%D0%B0%D0%BB%D1%8C%D0%BD%D0%B8%D0%B9+%D0%BD%D0%B0%D0%B2%D1%87%D0%B0%D0%BB%D1%8C%D0%BD%D0%B8%D0%B9+%D0%BF%D0%BB%D0%B0%D0%BD#w3_4" TargetMode="External"/><Relationship Id="rId3" Type="http://schemas.openxmlformats.org/officeDocument/2006/relationships/hyperlink" Target="https://zakon.rada.gov.ua/laws/show/463-20?find=1&amp;text=%D0%B7%D0%B0%D1%82%D0%B2%D0%B5%D1%80%D0%B4%D0%B6%D1%83%D1%94%D1%82%D1%8C%D1%81%D1%8F+%D0%BF%D0%B5%D0%B4%D0%B0%D0%B3%D0%BE%D0%B3%D1%96%D1%87%D0%BD%D0%BE%D1%8E+%D1%80%D0%B0%D0%B4%D0%BE%D1%8E#w2_4" TargetMode="External"/><Relationship Id="rId7" Type="http://schemas.openxmlformats.org/officeDocument/2006/relationships/hyperlink" Target="https://zakon.rada.gov.ua/laws/show/463-20?find=1&amp;text=%D1%96%D0%BD%D0%B4%D0%B8%D0%B2%D1%96%D0%B4%D1%83%D0%B0%D0%BB%D1%8C%D0%BD%D0%B8%D0%B9+%D0%BD%D0%B0%D0%B2%D1%87%D0%B0%D0%BB%D1%8C%D0%BD%D0%B8%D0%B9+%D0%BF%D0%BB%D0%B0%D0%BD#w2_4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zakon.rada.gov.ua/laws/show/463-20?find=1&amp;text=%D1%96%D0%BD%D0%B4%D0%B8%D0%B2%D1%96%D0%B4%D1%83%D0%B0%D0%BB%D1%8C%D0%BD%D0%B8%D0%B9+%D0%BD%D0%B0%D0%B2%D1%87%D0%B0%D0%BB%D1%8C%D0%BD%D0%B8%D0%B9+%D0%BF%D0%BB%D0%B0%D0%BD#w1_4" TargetMode="External"/><Relationship Id="rId5" Type="http://schemas.openxmlformats.org/officeDocument/2006/relationships/hyperlink" Target="https://zakon.rada.gov.ua/laws/show/463-20?find=1&amp;text=%D0%B7%D0%B0%D1%82%D0%B2%D0%B5%D1%80%D0%B4%D0%B6%D1%83%D1%94%D1%82%D1%8C%D1%81%D1%8F+%D0%BF%D0%B5%D0%B4%D0%B0%D0%B3%D0%BE%D0%B3%D1%96%D1%87%D0%BD%D0%BE%D1%8E+%D1%80%D0%B0%D0%B4%D0%BE%D1%8E#w1_4" TargetMode="External"/><Relationship Id="rId4" Type="http://schemas.openxmlformats.org/officeDocument/2006/relationships/hyperlink" Target="https://zakon.rada.gov.ua/laws/show/463-20?find=1&amp;text=%D0%B7%D0%B0%D1%82%D0%B2%D0%B5%D1%80%D0%B4%D0%B6%D1%83%D1%94%D1%82%D1%8C%D1%81%D1%8F+%D0%BF%D0%B5%D0%B4%D0%B0%D0%B3%D0%BE%D0%B3%D1%96%D1%87%D0%BD%D0%BE%D1%8E+%D1%80%D0%B0%D0%B4%D0%BE%D1%8E#w3_4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F2B96-D39F-4492-92DB-E7B7D16FA96A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90734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разі відрахування, переведення учня до іншого закладу освіти копія індивідуальної програми розвитку подається батьками (іншими законними представниками) учня до закладу освіти, де він продовжить здобуття освіти.</a:t>
            </a:r>
          </a:p>
          <a:p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разі відвідування учнем з інвалідністю реабілітаційної установи індивідуальна програма розвитку узгоджується з індивідуальним планом комплексної реабілітації (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абілітації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в такій установі.</a:t>
            </a:r>
          </a:p>
          <a:p>
            <a:r>
              <a:rPr lang="uk-U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Індивідуальна програма розвитку для учнів з особливими освітніми потребами, які </a:t>
            </a:r>
            <a:r>
              <a:rPr lang="uk-UA" sz="1200" b="1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потребують підтримки першого рівня, </a:t>
            </a:r>
            <a:r>
              <a:rPr lang="uk-U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складається у визначеній закладом освіти формі та повинна містити загальну інформацію про учня, інформацію про особливості та динаміку його розвитку, особливості засвоєння освітньої програми (її окремих освітніх компонентів) та потреби в її адаптації, виборі методів, прийомів та засобів навчання, навчальних матеріалів.</a:t>
            </a:r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AEFFC-2579-49A5-BB83-EB538A2E1669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025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1200" b="1" noProof="0" dirty="0"/>
              <a:t>СУПЕРЕЧНОСТІ</a:t>
            </a:r>
            <a:endParaRPr lang="uk-UA" sz="1200" noProof="0" dirty="0"/>
          </a:p>
          <a:p>
            <a:pPr marL="0" indent="0">
              <a:spcBef>
                <a:spcPts val="0"/>
              </a:spcBef>
              <a:buNone/>
            </a:pP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Відповідно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Закону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України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«Про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повну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ЗСО» </a:t>
            </a:r>
            <a:r>
              <a:rPr lang="uk-UA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Стаття 14. 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Забезпечення індивідуальної освітньої траєкторії учня. ІОТ учня реалізується на підставі ІПР, ІНП, що розробляється педагогічними працівниками у взаємодії з учнем та/або його батьками, схвалюється </a:t>
            </a:r>
            <a:r>
              <a:rPr lang="uk-UA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педагогічною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uk-UA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радою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закладу освіти, </a:t>
            </a:r>
            <a:r>
              <a:rPr lang="uk-UA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затверджується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його керівником та підписується батьками.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 зважайте! п.2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здобуття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освіти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екстернатною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формою та формою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педагогічного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патронажу </a:t>
            </a:r>
            <a:r>
              <a:rPr lang="ru-RU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індивідуальний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навчальний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план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складається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обов’язковому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порядку, а у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здобуття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освіти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сімейною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домашньою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формою - за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бажанням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та/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або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батьків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AEFFC-2579-49A5-BB83-EB538A2E1669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2313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Зверніть увагу КРЗ – ЗМІНИ ! Було до 8, до 6, до 4, а тепер чітко!</a:t>
            </a:r>
          </a:p>
          <a:p>
            <a:r>
              <a:rPr lang="uk-U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ЗК - згідно із загальними критеріями оцінювання</a:t>
            </a:r>
          </a:p>
          <a:p>
            <a:r>
              <a:rPr lang="uk-U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ЗК+А - згідно із загальними критеріями оцінювання з адаптацією процесу оцінювання та/або змісту навчання відповідно до індивідуальних потреб учня</a:t>
            </a:r>
          </a:p>
          <a:p>
            <a:r>
              <a:rPr lang="uk-U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ЗК+М - відповідно до індивідуальних навчальних цілей (для учнів, навчання яких здійснюється з модифікацією змісту навчального предмета (інтегрованого курсу).</a:t>
            </a:r>
          </a:p>
          <a:p>
            <a:r>
              <a:rPr lang="uk-U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ДЕТАЛЬНО ПРИ НАСТУПНІЙ ЗУСТРІЧІ</a:t>
            </a:r>
          </a:p>
          <a:p>
            <a:r>
              <a:rPr lang="uk-UA" dirty="0"/>
              <a:t>Було до 8 дітей у груповому , а тепер 6</a:t>
            </a:r>
          </a:p>
          <a:p>
            <a:r>
              <a:rPr lang="uk-UA" b="1" dirty="0"/>
              <a:t>ЦПУ – договір годин по КРЗ по максимуму, а по факту- скільки є грошей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AEFFC-2579-49A5-BB83-EB538A2E1669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21063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AEFFC-2579-49A5-BB83-EB538A2E1669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56610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AEFFC-2579-49A5-BB83-EB538A2E1669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4359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Затверджений журнал обліку занять для штатних фахівців (вчителя-дефектолога) відповідно до внутрішніх вимог, згідно з вимогами Наказу МОН №676 (педрада). Для залучених по ЦПУ обов’язковий Журнал за формою Додатка 3-1. (Рішенням педради)</a:t>
            </a:r>
          </a:p>
          <a:p>
            <a:r>
              <a:rPr lang="uk-UA" dirty="0"/>
              <a:t>Відповідно до цього Порядку (змінюється щороку) на цей рік на додаткове </a:t>
            </a:r>
            <a:r>
              <a:rPr lang="uk-U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Забезпечення допоміжними засобами для навчання коштів не було передбачено. Можливо зараз, коли Ви мене слухаєте, ситуація змінилася.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AEFFC-2579-49A5-BB83-EB538A2E1669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82907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Для усіх – незалежно від наявності ООП чи рівня </a:t>
            </a:r>
            <a:r>
              <a:rPr lang="uk-UA" dirty="0" err="1"/>
              <a:t>підтрики</a:t>
            </a:r>
            <a:r>
              <a:rPr lang="uk-UA" dirty="0"/>
              <a:t>. Про </a:t>
            </a:r>
            <a:r>
              <a:rPr lang="uk-UA" b="1" dirty="0"/>
              <a:t>універсальний дизайн у сфері освіти ми поговоримо при наступній зустрічі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AEFFC-2579-49A5-BB83-EB538A2E1669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29906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Тобто на 1 рік на кожній, рішення КППС за </a:t>
            </a:r>
            <a:r>
              <a:rPr lang="uk-UA" dirty="0" err="1"/>
              <a:t>півроку</a:t>
            </a:r>
            <a:r>
              <a:rPr lang="uk-UA" dirty="0"/>
              <a:t> до закінчення (після І семестру)+ педрада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AEFFC-2579-49A5-BB83-EB538A2E1669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8991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Це – основні документи.  У залежності, коли Ви слухаєте мене, слід зважати на зміни. </a:t>
            </a:r>
            <a:r>
              <a:rPr lang="ru-RU" sz="1200" dirty="0" err="1"/>
              <a:t>Оновлений</a:t>
            </a:r>
            <a:r>
              <a:rPr lang="ru-RU" sz="1200" dirty="0"/>
              <a:t> (</a:t>
            </a:r>
            <a:r>
              <a:rPr lang="ru-RU" sz="1200" b="1" dirty="0"/>
              <a:t>ЗМІНИ, а не </a:t>
            </a:r>
            <a:r>
              <a:rPr lang="ru-RU" sz="1200" b="1" dirty="0" err="1"/>
              <a:t>повністю</a:t>
            </a:r>
            <a:r>
              <a:rPr lang="ru-RU" sz="1200" b="1" dirty="0"/>
              <a:t>) </a:t>
            </a:r>
            <a:r>
              <a:rPr lang="ru-RU" sz="1200" dirty="0"/>
              <a:t>Порядок </a:t>
            </a:r>
            <a:r>
              <a:rPr lang="ru-RU" sz="1200" dirty="0" err="1"/>
              <a:t>набирає</a:t>
            </a:r>
            <a:r>
              <a:rPr lang="ru-RU" sz="1200" dirty="0"/>
              <a:t> </a:t>
            </a:r>
            <a:r>
              <a:rPr lang="ru-RU" sz="1200" dirty="0" err="1"/>
              <a:t>чинності</a:t>
            </a:r>
            <a:r>
              <a:rPr lang="ru-RU" sz="1200" dirty="0"/>
              <a:t> з </a:t>
            </a:r>
            <a:r>
              <a:rPr lang="ru-RU" sz="1200" b="1" dirty="0">
                <a:solidFill>
                  <a:srgbClr val="FF0000"/>
                </a:solidFill>
              </a:rPr>
              <a:t>1 </a:t>
            </a:r>
            <a:r>
              <a:rPr lang="ru-RU" sz="1200" b="1" dirty="0" err="1">
                <a:solidFill>
                  <a:srgbClr val="FF0000"/>
                </a:solidFill>
              </a:rPr>
              <a:t>серпня</a:t>
            </a:r>
            <a:r>
              <a:rPr lang="ru-RU" sz="1200" b="1" dirty="0">
                <a:solidFill>
                  <a:srgbClr val="FF0000"/>
                </a:solidFill>
              </a:rPr>
              <a:t> 2026 року. </a:t>
            </a:r>
            <a:r>
              <a:rPr lang="ru-RU" sz="1200" dirty="0" err="1"/>
              <a:t>Саме</a:t>
            </a:r>
            <a:r>
              <a:rPr lang="ru-RU" sz="1200" dirty="0"/>
              <a:t> з </a:t>
            </a:r>
            <a:r>
              <a:rPr lang="ru-RU" sz="1200" dirty="0" err="1"/>
              <a:t>цієї</a:t>
            </a:r>
            <a:r>
              <a:rPr lang="ru-RU" sz="1200" dirty="0"/>
              <a:t> </a:t>
            </a:r>
            <a:r>
              <a:rPr lang="ru-RU" sz="1200" dirty="0" err="1"/>
              <a:t>дати</a:t>
            </a:r>
            <a:r>
              <a:rPr lang="ru-RU" sz="1200" dirty="0"/>
              <a:t> </a:t>
            </a:r>
            <a:r>
              <a:rPr lang="ru-RU" sz="1200" dirty="0" err="1"/>
              <a:t>школи</a:t>
            </a:r>
            <a:r>
              <a:rPr lang="ru-RU" sz="1200" dirty="0"/>
              <a:t> </a:t>
            </a:r>
            <a:r>
              <a:rPr lang="ru-RU" sz="1200" dirty="0" err="1"/>
              <a:t>повинні</a:t>
            </a:r>
            <a:r>
              <a:rPr lang="ru-RU" sz="1200" dirty="0"/>
              <a:t> </a:t>
            </a:r>
            <a:r>
              <a:rPr lang="ru-RU" sz="1200" dirty="0" err="1"/>
              <a:t>будуть</a:t>
            </a:r>
            <a:r>
              <a:rPr lang="ru-RU" sz="1200" dirty="0"/>
              <a:t> привести </a:t>
            </a:r>
            <a:r>
              <a:rPr lang="ru-RU" sz="1200" dirty="0" err="1"/>
              <a:t>організацію</a:t>
            </a:r>
            <a:r>
              <a:rPr lang="ru-RU" sz="1200" dirty="0"/>
              <a:t> </a:t>
            </a:r>
            <a:r>
              <a:rPr lang="ru-RU" sz="1200" dirty="0" err="1"/>
              <a:t>інклюзивного</a:t>
            </a:r>
            <a:r>
              <a:rPr lang="ru-RU" sz="1200" dirty="0"/>
              <a:t> </a:t>
            </a:r>
            <a:r>
              <a:rPr lang="ru-RU" sz="1200" dirty="0" err="1"/>
              <a:t>навчання</a:t>
            </a:r>
            <a:r>
              <a:rPr lang="ru-RU" sz="1200" dirty="0"/>
              <a:t> у </a:t>
            </a:r>
            <a:r>
              <a:rPr lang="ru-RU" sz="1200" dirty="0" err="1"/>
              <a:t>відповідність</a:t>
            </a:r>
            <a:r>
              <a:rPr lang="ru-RU" sz="1200" dirty="0"/>
              <a:t> до </a:t>
            </a:r>
            <a:r>
              <a:rPr lang="ru-RU" sz="1200" dirty="0" err="1"/>
              <a:t>нових</a:t>
            </a:r>
            <a:r>
              <a:rPr lang="ru-RU" sz="1200" dirty="0"/>
              <a:t> </a:t>
            </a:r>
            <a:r>
              <a:rPr lang="ru-RU" sz="1200" dirty="0" err="1"/>
              <a:t>вимог</a:t>
            </a:r>
            <a:r>
              <a:rPr lang="ru-RU" sz="1200" dirty="0"/>
              <a:t>.</a:t>
            </a:r>
            <a:endParaRPr lang="uk-UA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F2B96-D39F-4492-92DB-E7B7D16FA96A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0260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Запровадження рівнів підтримки змінює підхід до формування інклюзивних класів та фінансування освітніх послуг для дітей з ООП. Засновники закладів освіти забезпечують базові соціальні послуги школи та облаштування освітнього середовища, а кошти на корекційно-розвиткові заняття виділяються залежно від потреб кожної дитини. 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F2B96-D39F-4492-92DB-E7B7D16FA96A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8096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Отже, бачимо, що на засновника, представника засновника лежить колегіальна відповідальність з керівником ЗО щодо перелічених пунктів. Про це поговоримо наочно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AEFFC-2579-49A5-BB83-EB538A2E1669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7803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ІПР – 1 місяць, система АС ІРЦ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AEFFC-2579-49A5-BB83-EB538A2E1669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9257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AEFFC-2579-49A5-BB83-EB538A2E1669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8092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Неприпустимо говорити л</a:t>
            </a:r>
          </a:p>
          <a:p>
            <a:r>
              <a:rPr lang="uk-UA" b="1" dirty="0" err="1"/>
              <a:t>юдям</a:t>
            </a:r>
            <a:r>
              <a:rPr lang="uk-UA" b="1" dirty="0"/>
              <a:t> при влаштуванні на роботу, що </a:t>
            </a:r>
            <a:r>
              <a:rPr lang="uk-UA" b="1" dirty="0" err="1"/>
              <a:t>посяда</a:t>
            </a:r>
            <a:r>
              <a:rPr lang="uk-UA" b="1" dirty="0"/>
              <a:t> </a:t>
            </a:r>
            <a:r>
              <a:rPr lang="uk-UA" b="1" dirty="0" err="1"/>
              <a:t>ас.учителя</a:t>
            </a:r>
            <a:r>
              <a:rPr lang="uk-UA" b="1" dirty="0"/>
              <a:t> лиш та строковий договір, бо освітня субвенція дається на цілий рік. 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AEFFC-2579-49A5-BB83-EB538A2E1669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5928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Проходження </a:t>
            </a:r>
            <a:r>
              <a:rPr lang="uk-UA" dirty="0" err="1"/>
              <a:t>спец.підготовки</a:t>
            </a:r>
            <a:r>
              <a:rPr lang="uk-UA" dirty="0"/>
              <a:t> (15 год), медогляд, наказ директора про допуск до </a:t>
            </a:r>
            <a:r>
              <a:rPr lang="uk-UA" dirty="0" err="1"/>
              <a:t>осв</a:t>
            </a:r>
            <a:r>
              <a:rPr lang="uk-UA" dirty="0"/>
              <a:t>. процесу….. Для </a:t>
            </a:r>
            <a:r>
              <a:rPr lang="uk-UA" dirty="0" err="1"/>
              <a:t>соц.працівників</a:t>
            </a:r>
            <a:r>
              <a:rPr lang="uk-UA" dirty="0"/>
              <a:t> – інше.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AEFFC-2579-49A5-BB83-EB538A2E1669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9360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Інше – не змінилося (склад учасників, шкільне положення про КППС+ протоколи, наказ на кожного учня – окрема команда…) Фахівець ІРЦ та батьки – обов'язкові учасники для усіх рівнів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AEFFC-2579-49A5-BB83-EB538A2E1669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3879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9770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2294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8072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681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3992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426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930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927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41579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3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0314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63552" y="34314"/>
            <a:ext cx="10128448" cy="1035373"/>
          </a:xfrm>
          <a:prstGeom prst="rect">
            <a:avLst/>
          </a:prstGeom>
        </p:spPr>
        <p:txBody>
          <a:bodyPr anchor="ctr"/>
          <a:lstStyle>
            <a:lvl1pPr algn="l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265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2002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377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8252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5155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680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1201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5553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5153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0DE585C-A8EF-4223-B80A-73755911FEC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AEC887-7642-4DB9-81B7-F6EE32D338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4549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sqe.gov.ua/yak-organizuvati-yakisnu-robotu-komand/" TargetMode="Externa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145-19#Text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145-19#Tex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mon.gov.ua/static-objects/mon/uploads/public/67d/19a/018/67d19a01829b5828535284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88-2017-%D0%BF#n148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2145-19#Text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585-2003-%D0%B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z0201-04#n164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testportal.gov.ua/" TargetMode="External"/><Relationship Id="rId3" Type="http://schemas.openxmlformats.org/officeDocument/2006/relationships/hyperlink" Target="https://mon.gov.ua/" TargetMode="External"/><Relationship Id="rId7" Type="http://schemas.openxmlformats.org/officeDocument/2006/relationships/hyperlink" Target="https://naqa.gov.ua/" TargetMode="External"/><Relationship Id="rId2" Type="http://schemas.openxmlformats.org/officeDocument/2006/relationships/hyperlink" Target="https://www.rada.gov.u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ea.gov.ua/en/" TargetMode="External"/><Relationship Id="rId5" Type="http://schemas.openxmlformats.org/officeDocument/2006/relationships/hyperlink" Target="https://iea.gov.ua/" TargetMode="External"/><Relationship Id="rId4" Type="http://schemas.openxmlformats.org/officeDocument/2006/relationships/hyperlink" Target="https://www.kmu.gov.ua/" TargetMode="External"/><Relationship Id="rId9" Type="http://schemas.openxmlformats.org/officeDocument/2006/relationships/hyperlink" Target="https://uied.org.ua/pro-institut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1289-2020-%D0%BF#n1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A508AD-DE40-3FC4-5639-480B8C046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3933" y="1446131"/>
            <a:ext cx="6815669" cy="1982870"/>
          </a:xfrm>
        </p:spPr>
        <p:txBody>
          <a:bodyPr/>
          <a:lstStyle/>
          <a:p>
            <a:r>
              <a:rPr lang="uk-UA" sz="2200" b="1" dirty="0" smtClean="0"/>
              <a:t>ІНКЛЮЗИВНЕ </a:t>
            </a:r>
            <a:r>
              <a:rPr lang="uk-UA" sz="2200" b="1" dirty="0"/>
              <a:t>НАВЧАННЯ </a:t>
            </a:r>
            <a:r>
              <a:rPr lang="uk-UA" sz="2200" b="1" dirty="0" smtClean="0"/>
              <a:t>У 2026/2027 </a:t>
            </a:r>
            <a:r>
              <a:rPr lang="uk-UA" sz="2200" b="1" dirty="0" err="1" smtClean="0"/>
              <a:t>н.р</a:t>
            </a:r>
            <a:r>
              <a:rPr lang="uk-UA" sz="2200" b="1" dirty="0" smtClean="0"/>
              <a:t>.</a:t>
            </a:r>
            <a:r>
              <a:rPr lang="ru-RU" sz="2200" b="1" dirty="0" smtClean="0"/>
              <a:t>: ГОЛОВНІ ЗМІНИ У ЗАКОНОДАВСТВІ ТА ПРАКТИЧНІ КРОКИ  ДЛЯ РЕАЛІЗАЦІЇ У ЗАКЛАДІ ОСВІТИ</a:t>
            </a:r>
            <a:endParaRPr lang="uk-UA" sz="2200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FA1B231D-A065-38D2-40DF-8DAB0C3BEF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97200" y="4011562"/>
            <a:ext cx="6815138" cy="1320800"/>
          </a:xfrm>
        </p:spPr>
        <p:txBody>
          <a:bodyPr>
            <a:normAutofit lnSpcReduction="10000"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300" b="1" dirty="0"/>
              <a:t>Воротинцева Олена</a:t>
            </a:r>
            <a:r>
              <a:rPr lang="uk-UA" sz="1300" dirty="0"/>
              <a:t>, </a:t>
            </a:r>
          </a:p>
          <a:p>
            <a:pPr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300" dirty="0"/>
              <a:t>доктор філософії зі спеціальної освіти,</a:t>
            </a:r>
          </a:p>
          <a:p>
            <a:pPr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300" dirty="0"/>
              <a:t> вчитель-дефектолог вищої кваліфікаційної категорії, </a:t>
            </a:r>
          </a:p>
          <a:p>
            <a:pPr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300" dirty="0"/>
              <a:t>вчитель-методист УПШ «Ялинка» Ужгородської міської ради,</a:t>
            </a:r>
          </a:p>
          <a:p>
            <a:pPr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400" b="1" dirty="0"/>
              <a:t> </a:t>
            </a:r>
            <a:r>
              <a:rPr lang="uk-UA" sz="1400" dirty="0"/>
              <a:t>доцент кафедри логопедії та інноваційних технологій в інклюзії </a:t>
            </a:r>
          </a:p>
          <a:p>
            <a:pPr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400" dirty="0"/>
              <a:t>Карпатського університету імені Василя Стефаника</a:t>
            </a:r>
            <a:r>
              <a:rPr lang="uk-UA" sz="1050" dirty="0"/>
              <a:t> </a:t>
            </a:r>
          </a:p>
          <a:p>
            <a:pPr algn="r">
              <a:spcBef>
                <a:spcPts val="0"/>
              </a:spcBef>
            </a:pPr>
            <a:endParaRPr lang="uk-UA" sz="1300" dirty="0"/>
          </a:p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F00904E-BABC-8E2A-783B-56DDB159DFE9}"/>
              </a:ext>
            </a:extLst>
          </p:cNvPr>
          <p:cNvSpPr txBox="1"/>
          <p:nvPr/>
        </p:nvSpPr>
        <p:spPr>
          <a:xfrm>
            <a:off x="2997200" y="6223000"/>
            <a:ext cx="638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Королівська ТГ, </a:t>
            </a:r>
            <a:r>
              <a:rPr lang="uk-UA" dirty="0"/>
              <a:t>27.08.2026</a:t>
            </a:r>
          </a:p>
        </p:txBody>
      </p:sp>
    </p:spTree>
    <p:extLst>
      <p:ext uri="{BB962C8B-B14F-4D97-AF65-F5344CB8AC3E}">
        <p14:creationId xmlns:p14="http://schemas.microsoft.com/office/powerpoint/2010/main" val="3699472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FD1D47-F641-E2D5-CFB3-AE50B7342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Зверніть увагу!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4B12A0B2-9607-0DF0-84CD-88EADF7C1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….</a:t>
            </a:r>
            <a:r>
              <a:rPr lang="ru-RU" sz="2800" b="1" dirty="0" err="1"/>
              <a:t>утримання</a:t>
            </a:r>
            <a:r>
              <a:rPr lang="ru-RU" sz="2800" b="1" dirty="0"/>
              <a:t> </a:t>
            </a:r>
            <a:r>
              <a:rPr lang="ru-RU" sz="2800" b="1" dirty="0" err="1"/>
              <a:t>відповідного</a:t>
            </a:r>
            <a:r>
              <a:rPr lang="ru-RU" sz="2800" b="1" dirty="0"/>
              <a:t> штату </a:t>
            </a:r>
            <a:r>
              <a:rPr lang="ru-RU" sz="2800" b="1" dirty="0" err="1"/>
              <a:t>працівників</a:t>
            </a:r>
            <a:r>
              <a:rPr lang="ru-RU" sz="2800" b="1" dirty="0"/>
              <a:t> </a:t>
            </a:r>
            <a:r>
              <a:rPr lang="ru-RU" sz="2800" dirty="0"/>
              <a:t>та </a:t>
            </a:r>
            <a:r>
              <a:rPr lang="ru-RU" sz="2800" dirty="0" err="1"/>
              <a:t>залучення</a:t>
            </a:r>
            <a:r>
              <a:rPr lang="ru-RU" sz="2800" dirty="0"/>
              <a:t> у </a:t>
            </a:r>
            <a:r>
              <a:rPr lang="ru-RU" sz="2800" dirty="0" err="1"/>
              <a:t>разі</a:t>
            </a:r>
            <a:r>
              <a:rPr lang="ru-RU" sz="2800" dirty="0"/>
              <a:t> потреби </a:t>
            </a:r>
            <a:r>
              <a:rPr lang="ru-RU" sz="2800" dirty="0" err="1"/>
              <a:t>додаткових</a:t>
            </a:r>
            <a:r>
              <a:rPr lang="ru-RU" sz="2800" dirty="0"/>
              <a:t> </a:t>
            </a:r>
            <a:r>
              <a:rPr lang="ru-RU" sz="2800" dirty="0" err="1"/>
              <a:t>фахівців</a:t>
            </a:r>
            <a:r>
              <a:rPr lang="ru-RU" sz="2800" dirty="0"/>
              <a:t>, </a:t>
            </a:r>
            <a:r>
              <a:rPr lang="ru-RU" sz="2800" dirty="0" err="1"/>
              <a:t>зокрема</a:t>
            </a:r>
            <a:r>
              <a:rPr lang="ru-RU" sz="2800" dirty="0"/>
              <a:t> </a:t>
            </a:r>
            <a:r>
              <a:rPr lang="ru-RU" sz="2800" dirty="0" err="1"/>
              <a:t>асистента</a:t>
            </a:r>
            <a:r>
              <a:rPr lang="ru-RU" sz="2800" dirty="0"/>
              <a:t> </a:t>
            </a:r>
            <a:r>
              <a:rPr lang="ru-RU" sz="2800" dirty="0" err="1"/>
              <a:t>вчителя</a:t>
            </a:r>
            <a:r>
              <a:rPr lang="ru-RU" sz="2800" dirty="0"/>
              <a:t>, </a:t>
            </a:r>
            <a:r>
              <a:rPr lang="ru-RU" sz="2800" dirty="0" err="1"/>
              <a:t>асистента</a:t>
            </a:r>
            <a:r>
              <a:rPr lang="ru-RU" sz="2800" dirty="0"/>
              <a:t> </a:t>
            </a:r>
            <a:r>
              <a:rPr lang="ru-RU" sz="2800" dirty="0" err="1"/>
              <a:t>вихователя</a:t>
            </a:r>
            <a:r>
              <a:rPr lang="ru-RU" sz="2800" dirty="0"/>
              <a:t> групи </a:t>
            </a:r>
            <a:r>
              <a:rPr lang="ru-RU" sz="2800" dirty="0" err="1"/>
              <a:t>подовженого</a:t>
            </a:r>
            <a:r>
              <a:rPr lang="ru-RU" sz="2800" dirty="0"/>
              <a:t> дня, </a:t>
            </a:r>
            <a:r>
              <a:rPr lang="ru-RU" sz="2800" dirty="0" err="1">
                <a:highlight>
                  <a:srgbClr val="00FFFF"/>
                </a:highlight>
              </a:rPr>
              <a:t>вчителя</a:t>
            </a:r>
            <a:r>
              <a:rPr lang="ru-RU" sz="2800" dirty="0">
                <a:highlight>
                  <a:srgbClr val="00FFFF"/>
                </a:highlight>
              </a:rPr>
              <a:t>-дефектолога</a:t>
            </a:r>
            <a:r>
              <a:rPr lang="ru-RU" sz="2800" dirty="0"/>
              <a:t> та </a:t>
            </a:r>
            <a:r>
              <a:rPr lang="ru-RU" sz="2800" dirty="0" err="1"/>
              <a:t>інших</a:t>
            </a:r>
            <a:r>
              <a:rPr lang="ru-RU" sz="2800" dirty="0"/>
              <a:t> </a:t>
            </a:r>
            <a:r>
              <a:rPr lang="ru-RU" sz="2800" dirty="0" err="1"/>
              <a:t>працівників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569973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FD1C57-2D08-D3D7-D199-656E12B51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Педагогічне навантаження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8AB2A733-DCA0-DE49-9E6A-8CE6D73B8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noProof="0" dirty="0">
                <a:highlight>
                  <a:srgbClr val="FFFF00"/>
                </a:highlight>
              </a:rPr>
              <a:t>Педагогічне навантаження на ставку </a:t>
            </a:r>
            <a:r>
              <a:rPr lang="uk-UA" b="1" noProof="0" dirty="0">
                <a:highlight>
                  <a:srgbClr val="FFFF00"/>
                </a:highlight>
              </a:rPr>
              <a:t>асистента вихователя групи подовженого </a:t>
            </a:r>
            <a:r>
              <a:rPr lang="uk-UA" noProof="0" dirty="0">
                <a:highlight>
                  <a:srgbClr val="FFFF00"/>
                </a:highlight>
              </a:rPr>
              <a:t>дня становить </a:t>
            </a:r>
            <a:r>
              <a:rPr lang="uk-UA" sz="2800" b="1" noProof="0" dirty="0">
                <a:highlight>
                  <a:srgbClr val="FFFF00"/>
                </a:highlight>
              </a:rPr>
              <a:t>25 годин </a:t>
            </a:r>
            <a:r>
              <a:rPr lang="uk-UA" b="1" noProof="0" dirty="0">
                <a:highlight>
                  <a:srgbClr val="FFFF00"/>
                </a:highlight>
              </a:rPr>
              <a:t>на тиждень.</a:t>
            </a:r>
            <a:r>
              <a:rPr lang="uk-UA" noProof="0" dirty="0">
                <a:highlight>
                  <a:srgbClr val="FFFF00"/>
                </a:highlight>
              </a:rPr>
              <a:t> Посада асистента/</a:t>
            </a:r>
            <a:r>
              <a:rPr lang="uk-UA" noProof="0" dirty="0" err="1">
                <a:highlight>
                  <a:srgbClr val="FFFF00"/>
                </a:highlight>
              </a:rPr>
              <a:t>ки</a:t>
            </a:r>
            <a:r>
              <a:rPr lang="uk-UA" noProof="0" dirty="0">
                <a:highlight>
                  <a:srgbClr val="FFFF00"/>
                </a:highlight>
              </a:rPr>
              <a:t> вихователя/</a:t>
            </a:r>
            <a:r>
              <a:rPr lang="uk-UA" noProof="0" dirty="0" err="1">
                <a:highlight>
                  <a:srgbClr val="FFFF00"/>
                </a:highlight>
              </a:rPr>
              <a:t>ки</a:t>
            </a:r>
            <a:r>
              <a:rPr lang="uk-UA" noProof="0" dirty="0">
                <a:highlight>
                  <a:srgbClr val="FFFF00"/>
                </a:highlight>
              </a:rPr>
              <a:t> належить до 10–12 тарифних розрядів Єдиної тарифної сітки.</a:t>
            </a:r>
          </a:p>
          <a:p>
            <a:r>
              <a:rPr lang="uk-UA" noProof="0" dirty="0"/>
              <a:t>Педагогічне навантаження на ставку </a:t>
            </a:r>
            <a:r>
              <a:rPr lang="uk-UA" b="1" noProof="0" dirty="0"/>
              <a:t>асистента вчителя </a:t>
            </a:r>
            <a:r>
              <a:rPr lang="uk-UA" noProof="0" dirty="0"/>
              <a:t>становить </a:t>
            </a:r>
            <a:r>
              <a:rPr lang="uk-UA" sz="2800" b="1" noProof="0" dirty="0"/>
              <a:t>25 годин </a:t>
            </a:r>
            <a:r>
              <a:rPr lang="uk-UA" b="1" noProof="0" dirty="0"/>
              <a:t>на тиждень.</a:t>
            </a:r>
          </a:p>
          <a:p>
            <a:r>
              <a:rPr lang="uk-UA" noProof="0" dirty="0"/>
              <a:t>Педагогічне навантаження на ставку </a:t>
            </a:r>
            <a:r>
              <a:rPr lang="uk-UA" b="1" noProof="0" dirty="0"/>
              <a:t>вчителя-дефектолога</a:t>
            </a:r>
            <a:r>
              <a:rPr lang="uk-UA" noProof="0" dirty="0"/>
              <a:t> становить </a:t>
            </a:r>
            <a:r>
              <a:rPr lang="uk-UA" sz="2800" b="1" noProof="0" dirty="0"/>
              <a:t>18 годин </a:t>
            </a:r>
            <a:r>
              <a:rPr lang="uk-UA" b="1" noProof="0" dirty="0"/>
              <a:t>на тиждень.</a:t>
            </a:r>
          </a:p>
          <a:p>
            <a:endParaRPr lang="ru-RU" b="1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67422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11ACA1-8E2F-73C8-C71D-98F26883B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Асистент учня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A949CC7E-AC04-1A2D-642D-A027F47C0C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 Забезпечує в освітньому процесі </a:t>
            </a:r>
            <a:r>
              <a:rPr lang="uk-UA" b="1" dirty="0"/>
              <a:t>індивідуальні соціальні та соціально-побутові потреби</a:t>
            </a:r>
            <a:r>
              <a:rPr lang="uk-UA" dirty="0"/>
              <a:t> учня з ООП. </a:t>
            </a:r>
          </a:p>
          <a:p>
            <a:r>
              <a:rPr lang="uk-UA" dirty="0"/>
              <a:t>Асистентом учня може бути </a:t>
            </a:r>
            <a:r>
              <a:rPr lang="uk-UA" i="1" dirty="0"/>
              <a:t>один з батьків </a:t>
            </a:r>
            <a:r>
              <a:rPr lang="uk-UA" dirty="0"/>
              <a:t>(інший законний представник), </a:t>
            </a:r>
            <a:r>
              <a:rPr lang="uk-UA" i="1" dirty="0"/>
              <a:t>особа, уповноважена ним, або соціальний робітник</a:t>
            </a:r>
            <a:r>
              <a:rPr lang="uk-UA" dirty="0"/>
              <a:t>, що надає соціальну послугу із супроводу під час інклюзивного навчання.</a:t>
            </a:r>
          </a:p>
          <a:p>
            <a:r>
              <a:rPr lang="uk-UA" b="1" dirty="0"/>
              <a:t>Умови допуску </a:t>
            </a:r>
            <a:r>
              <a:rPr lang="uk-UA" dirty="0"/>
              <a:t>асистента учня з особливими освітніми потребами до освітнього процесу для виконання його функцій та вимоги до нього визначаються МОН.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14693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ECAC1F-4963-F879-0E4F-EECF755C5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Команда психолого-педагогічного супроводу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3CF4476E-9EFF-3DD2-132A-86419CA0E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воєнного</a:t>
            </a:r>
            <a:r>
              <a:rPr lang="ru-RU" dirty="0"/>
              <a:t> стану, </a:t>
            </a:r>
            <a:r>
              <a:rPr lang="ru-RU" dirty="0" err="1"/>
              <a:t>надзвичайної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надзвичайного</a:t>
            </a:r>
            <a:r>
              <a:rPr lang="ru-RU" dirty="0"/>
              <a:t> стану </a:t>
            </a:r>
            <a:r>
              <a:rPr lang="ru-RU" dirty="0" err="1"/>
              <a:t>засідання</a:t>
            </a:r>
            <a:r>
              <a:rPr lang="ru-RU" dirty="0"/>
              <a:t> </a:t>
            </a:r>
            <a:r>
              <a:rPr lang="ru-RU" dirty="0" err="1"/>
              <a:t>команди</a:t>
            </a:r>
            <a:r>
              <a:rPr lang="ru-RU" dirty="0"/>
              <a:t> </a:t>
            </a:r>
            <a:r>
              <a:rPr lang="ru-RU" dirty="0" err="1"/>
              <a:t>супроводу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проходити</a:t>
            </a:r>
            <a:r>
              <a:rPr lang="ru-RU" dirty="0"/>
              <a:t> в </a:t>
            </a:r>
            <a:r>
              <a:rPr lang="ru-RU" dirty="0" err="1"/>
              <a:t>режимі</a:t>
            </a:r>
            <a:r>
              <a:rPr lang="ru-RU" dirty="0"/>
              <a:t> реального часу (он-лайн) та/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змішаному</a:t>
            </a:r>
            <a:r>
              <a:rPr lang="ru-RU" dirty="0"/>
              <a:t> очно-</a:t>
            </a:r>
            <a:r>
              <a:rPr lang="ru-RU" dirty="0" err="1"/>
              <a:t>дистанційному</a:t>
            </a:r>
            <a:r>
              <a:rPr lang="ru-RU" dirty="0"/>
              <a:t> </a:t>
            </a:r>
            <a:r>
              <a:rPr lang="ru-RU" dirty="0" err="1"/>
              <a:t>форматі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653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365F44F-1784-A63A-CED9-F963A5D327C2}"/>
              </a:ext>
            </a:extLst>
          </p:cNvPr>
          <p:cNvSpPr txBox="1"/>
          <p:nvPr/>
        </p:nvSpPr>
        <p:spPr>
          <a:xfrm>
            <a:off x="762000" y="5657986"/>
            <a:ext cx="116167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/>
              <a:t>Сайт ДСЯО. Як </a:t>
            </a:r>
            <a:r>
              <a:rPr lang="ru-RU" sz="1600" b="1" dirty="0" err="1"/>
              <a:t>організувати</a:t>
            </a:r>
            <a:r>
              <a:rPr lang="ru-RU" sz="1600" b="1" dirty="0"/>
              <a:t> </a:t>
            </a:r>
            <a:r>
              <a:rPr lang="ru-RU" sz="1600" b="1" dirty="0" err="1"/>
              <a:t>якісну</a:t>
            </a:r>
            <a:r>
              <a:rPr lang="ru-RU" sz="1600" b="1" dirty="0"/>
              <a:t> роботу </a:t>
            </a:r>
            <a:r>
              <a:rPr lang="ru-RU" sz="1600" b="1" dirty="0" err="1"/>
              <a:t>команди</a:t>
            </a:r>
            <a:r>
              <a:rPr lang="ru-RU" sz="1600" b="1" dirty="0"/>
              <a:t> психолого-</a:t>
            </a:r>
            <a:r>
              <a:rPr lang="ru-RU" sz="1600" b="1" dirty="0" err="1"/>
              <a:t>педагогічного</a:t>
            </a:r>
            <a:r>
              <a:rPr lang="ru-RU" sz="1600" b="1" dirty="0"/>
              <a:t> </a:t>
            </a:r>
            <a:r>
              <a:rPr lang="ru-RU" sz="1600" b="1" dirty="0" err="1"/>
              <a:t>супроводу</a:t>
            </a:r>
            <a:r>
              <a:rPr lang="ru-RU" sz="1600" b="1" dirty="0"/>
              <a:t>: </a:t>
            </a:r>
            <a:r>
              <a:rPr lang="ru-RU" sz="1600" b="1" dirty="0" err="1"/>
              <a:t>поради</a:t>
            </a:r>
            <a:r>
              <a:rPr lang="ru-RU" sz="1600" b="1" dirty="0"/>
              <a:t> для </a:t>
            </a:r>
            <a:r>
              <a:rPr lang="ru-RU" sz="1600" b="1" dirty="0" err="1"/>
              <a:t>керівника</a:t>
            </a:r>
            <a:r>
              <a:rPr lang="ru-RU" sz="1600" b="1" dirty="0"/>
              <a:t> закладу </a:t>
            </a:r>
            <a:r>
              <a:rPr lang="ru-RU" sz="1600" b="1" dirty="0" err="1"/>
              <a:t>освіти</a:t>
            </a:r>
            <a:r>
              <a:rPr lang="ru-RU" sz="1600" b="1" dirty="0"/>
              <a:t> </a:t>
            </a:r>
            <a:r>
              <a:rPr lang="uk-UA" sz="1600" dirty="0">
                <a:hlinkClick r:id="rId2"/>
              </a:rPr>
              <a:t>https://sqe.gov.ua/yak-organizuvati-yakisnu-robotu-komand/</a:t>
            </a:r>
            <a:endParaRPr lang="uk-UA" sz="1600" dirty="0"/>
          </a:p>
        </p:txBody>
      </p:sp>
      <p:pic>
        <p:nvPicPr>
          <p:cNvPr id="6" name="Рисунок 5" descr="Зображення, що містить текст, одежа, знімок екрана, особ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xmlns="" id="{9F86DF62-2190-0B0D-9B59-AA9D11BAA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701" y="88941"/>
            <a:ext cx="7987130" cy="5458176"/>
          </a:xfrm>
          <a:prstGeom prst="rect">
            <a:avLst/>
          </a:prstGeom>
        </p:spPr>
      </p:pic>
      <p:cxnSp>
        <p:nvCxnSpPr>
          <p:cNvPr id="8" name="Пряма зі стрілкою 7">
            <a:extLst>
              <a:ext uri="{FF2B5EF4-FFF2-40B4-BE49-F238E27FC236}">
                <a16:creationId xmlns:a16="http://schemas.microsoft.com/office/drawing/2014/main" xmlns="" id="{068E273B-CC30-54AB-A71D-85089769BAB7}"/>
              </a:ext>
            </a:extLst>
          </p:cNvPr>
          <p:cNvCxnSpPr/>
          <p:nvPr/>
        </p:nvCxnSpPr>
        <p:spPr>
          <a:xfrm flipH="1">
            <a:off x="5911266" y="2818029"/>
            <a:ext cx="1516565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943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4213D7-2AEB-F108-C4C2-57E0E49CF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Нормативно-правова база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552A685A-E0B9-2995-D665-13BDE150B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…10) </a:t>
            </a:r>
            <a:r>
              <a:rPr lang="uk-UA" b="1" dirty="0"/>
              <a:t>індивідуальна програма розвитку </a:t>
            </a:r>
            <a:r>
              <a:rPr lang="uk-UA" dirty="0"/>
              <a:t>- документ, що забезпечує індивідуалізацію навчання особи з особливими освітніми потребами, закріплює перелік необхідних психолого-педагогічних, корекційних потреб/послуг для розвитку дитини та розробляється групою фахівців з обов’язковим залученням батьків дитини з метою визначення конкретних навчальних стратегій і підходів до навчання;</a:t>
            </a:r>
          </a:p>
          <a:p>
            <a:r>
              <a:rPr lang="uk-UA" dirty="0"/>
              <a:t>11) </a:t>
            </a:r>
            <a:r>
              <a:rPr lang="uk-UA" b="1" dirty="0"/>
              <a:t>індивідуальний навчальний план </a:t>
            </a:r>
            <a:r>
              <a:rPr lang="uk-UA" dirty="0"/>
              <a:t>- документ, що визначає послідовність, форму і темп засвоєння здобувачем освіти освітніх компонентів освітньої програми з метою реалізації його індивідуальної освітньої траєкторії та розробляється закладом освіти у взаємодії із здобувачем освіти за наявності необхідних для цього ресурсів…</a:t>
            </a:r>
          </a:p>
          <a:p>
            <a:pPr marL="0" indent="0">
              <a:buNone/>
            </a:pPr>
            <a:r>
              <a:rPr lang="uk-UA" dirty="0"/>
              <a:t>Закон України «Про освіту»</a:t>
            </a:r>
            <a:br>
              <a:rPr lang="uk-UA" dirty="0"/>
            </a:br>
            <a:r>
              <a:rPr lang="en-US" dirty="0">
                <a:hlinkClick r:id="rId2"/>
              </a:rPr>
              <a:t>https://zakon.rada.gov.ua/laws/show/2145-19#Text</a:t>
            </a:r>
            <a:r>
              <a:rPr lang="uk-UA" dirty="0"/>
              <a:t>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07572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1FAB25-C627-FC81-A28F-98B72EFDB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ІПР та ІНП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39C33C00-5B3D-B9BE-2166-52173CB2C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b="1" dirty="0"/>
              <a:t>Для усіх учнів з ООП </a:t>
            </a:r>
            <a:r>
              <a:rPr lang="uk-UA" dirty="0"/>
              <a:t>ІПР складається на навчальний рік, переглядається не рідше ніж двічі на рік (за потреби частіше) з метою її коригування. </a:t>
            </a:r>
            <a:r>
              <a:rPr lang="ru-RU" dirty="0" err="1"/>
              <a:t>Підписується</a:t>
            </a:r>
            <a:r>
              <a:rPr lang="ru-RU" dirty="0"/>
              <a:t> </a:t>
            </a:r>
            <a:r>
              <a:rPr lang="ru-RU" dirty="0" err="1"/>
              <a:t>всіма</a:t>
            </a:r>
            <a:r>
              <a:rPr lang="ru-RU" dirty="0"/>
              <a:t> членами </a:t>
            </a:r>
            <a:r>
              <a:rPr lang="ru-RU" dirty="0" err="1"/>
              <a:t>команди</a:t>
            </a:r>
            <a:r>
              <a:rPr lang="ru-RU" dirty="0"/>
              <a:t> </a:t>
            </a:r>
            <a:r>
              <a:rPr lang="ru-RU" dirty="0" err="1"/>
              <a:t>супроводу</a:t>
            </a:r>
            <a:r>
              <a:rPr lang="ru-RU" dirty="0"/>
              <a:t>.</a:t>
            </a:r>
            <a:r>
              <a:rPr lang="uk-UA" dirty="0"/>
              <a:t> ІПР зберігається в особовій справі учня не менше ніж </a:t>
            </a:r>
            <a:r>
              <a:rPr lang="uk-UA" b="1" dirty="0"/>
              <a:t>три роки,</a:t>
            </a:r>
            <a:r>
              <a:rPr lang="uk-UA" dirty="0"/>
              <a:t> а також </a:t>
            </a:r>
            <a:r>
              <a:rPr lang="uk-UA" dirty="0">
                <a:highlight>
                  <a:srgbClr val="FFFF00"/>
                </a:highlight>
              </a:rPr>
              <a:t>обліковується у системі автоматизації роботи інклюзивно-ресурсних центрів.</a:t>
            </a:r>
            <a:r>
              <a:rPr lang="ru-RU" dirty="0">
                <a:highlight>
                  <a:srgbClr val="FFFF00"/>
                </a:highlight>
              </a:rPr>
              <a:t> </a:t>
            </a:r>
          </a:p>
          <a:p>
            <a:r>
              <a:rPr lang="ru-RU" b="1" dirty="0" err="1">
                <a:solidFill>
                  <a:srgbClr val="FF0000"/>
                </a:solidFill>
              </a:rPr>
              <a:t>Затверджується</a:t>
            </a:r>
            <a:r>
              <a:rPr lang="ru-RU" b="1" dirty="0">
                <a:solidFill>
                  <a:srgbClr val="FF0000"/>
                </a:solidFill>
              </a:rPr>
              <a:t> наказом </a:t>
            </a:r>
            <a:r>
              <a:rPr lang="ru-RU" b="1" dirty="0" err="1">
                <a:solidFill>
                  <a:srgbClr val="FF0000"/>
                </a:solidFill>
              </a:rPr>
              <a:t>керівника</a:t>
            </a:r>
            <a:r>
              <a:rPr lang="ru-RU" b="1" dirty="0">
                <a:solidFill>
                  <a:srgbClr val="FF0000"/>
                </a:solidFill>
              </a:rPr>
              <a:t> закладу </a:t>
            </a:r>
            <a:r>
              <a:rPr lang="ru-RU" b="1" dirty="0" err="1">
                <a:solidFill>
                  <a:srgbClr val="FF0000"/>
                </a:solidFill>
              </a:rPr>
              <a:t>освіти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  <a:p>
            <a:r>
              <a:rPr lang="ru-RU" b="1" dirty="0"/>
              <a:t>Форма ІПР </a:t>
            </a:r>
            <a:r>
              <a:rPr lang="ru-RU" dirty="0"/>
              <a:t>для </a:t>
            </a:r>
            <a:r>
              <a:rPr lang="ru-RU" dirty="0" err="1"/>
              <a:t>учнів</a:t>
            </a:r>
            <a:r>
              <a:rPr lang="ru-RU" dirty="0"/>
              <a:t> з </a:t>
            </a:r>
            <a:r>
              <a:rPr lang="ru-RU" dirty="0" err="1"/>
              <a:t>особливими</a:t>
            </a:r>
            <a:r>
              <a:rPr lang="ru-RU" dirty="0"/>
              <a:t> </a:t>
            </a:r>
            <a:r>
              <a:rPr lang="ru-RU" dirty="0" err="1"/>
              <a:t>освітніми</a:t>
            </a:r>
            <a:r>
              <a:rPr lang="ru-RU" dirty="0"/>
              <a:t> потребами,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потребують</a:t>
            </a:r>
            <a:r>
              <a:rPr lang="ru-RU" dirty="0"/>
              <a:t> </a:t>
            </a:r>
            <a:r>
              <a:rPr lang="ru-RU" dirty="0" err="1"/>
              <a:t>підтримки</a:t>
            </a:r>
            <a:r>
              <a:rPr lang="ru-RU" dirty="0"/>
              <a:t> другого - </a:t>
            </a:r>
            <a:r>
              <a:rPr lang="ru-RU" dirty="0" err="1"/>
              <a:t>п’ятого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, </a:t>
            </a:r>
            <a:r>
              <a:rPr lang="ru-RU" dirty="0" err="1"/>
              <a:t>визначена</a:t>
            </a:r>
            <a:r>
              <a:rPr lang="ru-RU" dirty="0"/>
              <a:t> у </a:t>
            </a:r>
            <a:r>
              <a:rPr lang="ru-RU" dirty="0" err="1"/>
              <a:t>додатку</a:t>
            </a:r>
            <a:r>
              <a:rPr lang="ru-RU" dirty="0"/>
              <a:t> 3 до Порядку </a:t>
            </a:r>
            <a:r>
              <a:rPr lang="ru-RU" dirty="0">
                <a:highlight>
                  <a:srgbClr val="FFFF00"/>
                </a:highlight>
              </a:rPr>
              <a:t>(</a:t>
            </a:r>
            <a:r>
              <a:rPr lang="ru-RU" dirty="0" err="1">
                <a:highlight>
                  <a:srgbClr val="FFFF00"/>
                </a:highlight>
              </a:rPr>
              <a:t>оновлена</a:t>
            </a:r>
            <a:r>
              <a:rPr lang="ru-RU" dirty="0">
                <a:highlight>
                  <a:srgbClr val="FFFF00"/>
                </a:highlight>
              </a:rPr>
              <a:t>!!).</a:t>
            </a:r>
            <a:endParaRPr lang="uk-UA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596097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93A1F5-279A-B6B4-96F3-194D587FA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Індивідуальний навчальний план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9CD3EF7B-ACDB-1458-B715-7D6BDFCF4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25700"/>
            <a:ext cx="9601196" cy="345016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…14. Для </a:t>
            </a:r>
            <a:r>
              <a:rPr lang="ru-RU" dirty="0" err="1">
                <a:highlight>
                  <a:srgbClr val="FFFF00"/>
                </a:highlight>
              </a:rPr>
              <a:t>учнів</a:t>
            </a:r>
            <a:r>
              <a:rPr lang="ru-RU" dirty="0">
                <a:highlight>
                  <a:srgbClr val="FFFF00"/>
                </a:highlight>
              </a:rPr>
              <a:t> з </a:t>
            </a:r>
            <a:r>
              <a:rPr lang="ru-RU" dirty="0" err="1">
                <a:highlight>
                  <a:srgbClr val="FFFF00"/>
                </a:highlight>
              </a:rPr>
              <a:t>особливими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освітніми</a:t>
            </a:r>
            <a:r>
              <a:rPr lang="ru-RU" dirty="0">
                <a:highlight>
                  <a:srgbClr val="FFFF00"/>
                </a:highlight>
              </a:rPr>
              <a:t> потребами, </a:t>
            </a:r>
            <a:r>
              <a:rPr lang="ru-RU" dirty="0" err="1">
                <a:highlight>
                  <a:srgbClr val="FFFF00"/>
                </a:highlight>
              </a:rPr>
              <a:t>які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потребують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підтримки</a:t>
            </a:r>
            <a:r>
              <a:rPr lang="ru-RU" dirty="0">
                <a:highlight>
                  <a:srgbClr val="FFFF00"/>
                </a:highlight>
              </a:rPr>
              <a:t> другого - </a:t>
            </a:r>
            <a:r>
              <a:rPr lang="ru-RU" dirty="0" err="1">
                <a:highlight>
                  <a:srgbClr val="FFFF00"/>
                </a:highlight>
              </a:rPr>
              <a:t>п’ятого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рівня</a:t>
            </a:r>
            <a:r>
              <a:rPr lang="ru-RU" dirty="0">
                <a:highlight>
                  <a:srgbClr val="FFFF00"/>
                </a:highlight>
              </a:rPr>
              <a:t>, </a:t>
            </a:r>
            <a:r>
              <a:rPr lang="ru-RU" dirty="0" err="1">
                <a:highlight>
                  <a:srgbClr val="FFFF00"/>
                </a:highlight>
              </a:rPr>
              <a:t>складається</a:t>
            </a:r>
            <a:r>
              <a:rPr lang="ru-RU" dirty="0">
                <a:highlight>
                  <a:srgbClr val="FFFF00"/>
                </a:highlight>
              </a:rPr>
              <a:t> </a:t>
            </a:r>
            <a:r>
              <a:rPr lang="ru-RU" u="sng" dirty="0">
                <a:highlight>
                  <a:srgbClr val="FFFF00"/>
                </a:highlight>
              </a:rPr>
              <a:t>ІНП </a:t>
            </a:r>
            <a:r>
              <a:rPr lang="ru-RU" dirty="0">
                <a:highlight>
                  <a:srgbClr val="FFFF00"/>
                </a:highlight>
              </a:rPr>
              <a:t>(за потреби).</a:t>
            </a:r>
          </a:p>
          <a:p>
            <a:r>
              <a:rPr lang="ru-RU" u="sng" dirty="0"/>
              <a:t>ІНП </a:t>
            </a:r>
            <a:r>
              <a:rPr lang="ru-RU" dirty="0"/>
              <a:t>повинен </a:t>
            </a:r>
            <a:r>
              <a:rPr lang="ru-RU" dirty="0" err="1"/>
              <a:t>містити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r>
              <a:rPr lang="ru-RU" dirty="0"/>
              <a:t> закладу </a:t>
            </a:r>
            <a:r>
              <a:rPr lang="ru-RU" dirty="0" err="1"/>
              <a:t>освіти</a:t>
            </a:r>
            <a:r>
              <a:rPr lang="ru-RU" dirty="0"/>
              <a:t>, </a:t>
            </a:r>
            <a:r>
              <a:rPr lang="ru-RU" dirty="0" err="1"/>
              <a:t>прізвище</a:t>
            </a:r>
            <a:r>
              <a:rPr lang="ru-RU" dirty="0"/>
              <a:t> та </a:t>
            </a:r>
            <a:r>
              <a:rPr lang="ru-RU" dirty="0" err="1"/>
              <a:t>власне</a:t>
            </a:r>
            <a:r>
              <a:rPr lang="ru-RU" dirty="0"/>
              <a:t> </a:t>
            </a:r>
            <a:r>
              <a:rPr lang="ru-RU" dirty="0" err="1"/>
              <a:t>ім’я</a:t>
            </a:r>
            <a:r>
              <a:rPr lang="ru-RU" dirty="0"/>
              <a:t> </a:t>
            </a:r>
            <a:r>
              <a:rPr lang="ru-RU" dirty="0" err="1"/>
              <a:t>учня</a:t>
            </a:r>
            <a:r>
              <a:rPr lang="ru-RU" dirty="0"/>
              <a:t>, </a:t>
            </a:r>
            <a:r>
              <a:rPr lang="ru-RU" dirty="0" err="1"/>
              <a:t>клас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навчається</a:t>
            </a:r>
            <a:r>
              <a:rPr lang="ru-RU" dirty="0"/>
              <a:t>; </a:t>
            </a:r>
            <a:r>
              <a:rPr lang="ru-RU" dirty="0" err="1"/>
              <a:t>перелік</a:t>
            </a:r>
            <a:r>
              <a:rPr lang="ru-RU" dirty="0"/>
              <a:t> </a:t>
            </a:r>
            <a:r>
              <a:rPr lang="ru-RU" dirty="0" err="1"/>
              <a:t>навчальних</a:t>
            </a:r>
            <a:r>
              <a:rPr lang="ru-RU" dirty="0"/>
              <a:t> </a:t>
            </a:r>
            <a:r>
              <a:rPr lang="ru-RU" dirty="0" err="1"/>
              <a:t>предметів</a:t>
            </a:r>
            <a:r>
              <a:rPr lang="ru-RU" dirty="0"/>
              <a:t> (</a:t>
            </a:r>
            <a:r>
              <a:rPr lang="ru-RU" dirty="0" err="1"/>
              <a:t>інтегрованих</a:t>
            </a:r>
            <a:r>
              <a:rPr lang="ru-RU" dirty="0"/>
              <a:t> </a:t>
            </a:r>
            <a:r>
              <a:rPr lang="ru-RU" dirty="0" err="1"/>
              <a:t>курсів</a:t>
            </a:r>
            <a:r>
              <a:rPr lang="ru-RU" dirty="0"/>
              <a:t>), </a:t>
            </a:r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навчального</a:t>
            </a:r>
            <a:r>
              <a:rPr lang="ru-RU" dirty="0"/>
              <a:t> </a:t>
            </a:r>
            <a:r>
              <a:rPr lang="ru-RU" dirty="0" err="1"/>
              <a:t>навантаження</a:t>
            </a:r>
            <a:r>
              <a:rPr lang="ru-RU" dirty="0"/>
              <a:t> та </a:t>
            </a:r>
            <a:r>
              <a:rPr lang="ru-RU" dirty="0" err="1"/>
              <a:t>кількість</a:t>
            </a:r>
            <a:r>
              <a:rPr lang="ru-RU" dirty="0"/>
              <a:t> годин на </a:t>
            </a:r>
            <a:r>
              <a:rPr lang="ru-RU" dirty="0" err="1"/>
              <a:t>тиждень</a:t>
            </a:r>
            <a:r>
              <a:rPr lang="ru-RU" dirty="0"/>
              <a:t> для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навчального</a:t>
            </a:r>
            <a:r>
              <a:rPr lang="ru-RU" dirty="0"/>
              <a:t> предмета (</a:t>
            </a:r>
            <a:r>
              <a:rPr lang="ru-RU" dirty="0" err="1"/>
              <a:t>інтегрованого</a:t>
            </a:r>
            <a:r>
              <a:rPr lang="ru-RU" dirty="0"/>
              <a:t> курсу), </a:t>
            </a:r>
            <a:r>
              <a:rPr lang="ru-RU" dirty="0" err="1"/>
              <a:t>кількість</a:t>
            </a:r>
            <a:r>
              <a:rPr lang="ru-RU" dirty="0"/>
              <a:t> годин </a:t>
            </a:r>
            <a:r>
              <a:rPr lang="ru-RU" dirty="0" err="1"/>
              <a:t>корекційно</a:t>
            </a:r>
            <a:r>
              <a:rPr lang="ru-RU" dirty="0"/>
              <a:t>-розвиткових занять за </a:t>
            </a:r>
            <a:r>
              <a:rPr lang="ru-RU" dirty="0" err="1"/>
              <a:t>напрямами</a:t>
            </a:r>
            <a:r>
              <a:rPr lang="ru-RU" dirty="0"/>
              <a:t>, а також </a:t>
            </a:r>
            <a:r>
              <a:rPr lang="ru-RU" dirty="0" err="1"/>
              <a:t>гранично</a:t>
            </a:r>
            <a:r>
              <a:rPr lang="ru-RU" dirty="0"/>
              <a:t> </a:t>
            </a:r>
            <a:r>
              <a:rPr lang="ru-RU" dirty="0" err="1"/>
              <a:t>допустиме</a:t>
            </a:r>
            <a:r>
              <a:rPr lang="ru-RU" dirty="0"/>
              <a:t> </a:t>
            </a:r>
            <a:r>
              <a:rPr lang="ru-RU" dirty="0" err="1"/>
              <a:t>тижневе</a:t>
            </a:r>
            <a:r>
              <a:rPr lang="ru-RU" dirty="0"/>
              <a:t> </a:t>
            </a:r>
            <a:r>
              <a:rPr lang="ru-RU" dirty="0" err="1"/>
              <a:t>навантаження</a:t>
            </a:r>
            <a:r>
              <a:rPr lang="ru-RU" dirty="0"/>
              <a:t> на </a:t>
            </a:r>
            <a:r>
              <a:rPr lang="ru-RU" dirty="0" err="1"/>
              <a:t>учня</a:t>
            </a:r>
            <a:r>
              <a:rPr lang="ru-RU" dirty="0"/>
              <a:t>.</a:t>
            </a:r>
          </a:p>
          <a:p>
            <a:r>
              <a:rPr lang="ru-RU" u="sng" dirty="0"/>
              <a:t>ІНП </a:t>
            </a:r>
            <a:r>
              <a:rPr lang="ru-RU" dirty="0" err="1"/>
              <a:t>складається</a:t>
            </a:r>
            <a:r>
              <a:rPr lang="ru-RU" dirty="0"/>
              <a:t> командою </a:t>
            </a:r>
            <a:r>
              <a:rPr lang="ru-RU" dirty="0" err="1"/>
              <a:t>супроводу</a:t>
            </a:r>
            <a:r>
              <a:rPr lang="ru-RU" dirty="0"/>
              <a:t> за </a:t>
            </a:r>
            <a:r>
              <a:rPr lang="ru-RU" dirty="0" err="1"/>
              <a:t>участю</a:t>
            </a:r>
            <a:r>
              <a:rPr lang="ru-RU" dirty="0"/>
              <a:t> </a:t>
            </a:r>
            <a:r>
              <a:rPr lang="ru-RU" dirty="0" err="1"/>
              <a:t>педагогічних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викладають</a:t>
            </a:r>
            <a:r>
              <a:rPr lang="ru-RU" dirty="0"/>
              <a:t> </a:t>
            </a:r>
            <a:r>
              <a:rPr lang="ru-RU" dirty="0" err="1"/>
              <a:t>навчальні</a:t>
            </a:r>
            <a:r>
              <a:rPr lang="ru-RU" dirty="0"/>
              <a:t> </a:t>
            </a:r>
            <a:r>
              <a:rPr lang="ru-RU" dirty="0" err="1"/>
              <a:t>предмети</a:t>
            </a:r>
            <a:r>
              <a:rPr lang="ru-RU" dirty="0"/>
              <a:t> (</a:t>
            </a:r>
            <a:r>
              <a:rPr lang="ru-RU" dirty="0" err="1"/>
              <a:t>інтегровані</a:t>
            </a:r>
            <a:r>
              <a:rPr lang="ru-RU" dirty="0"/>
              <a:t> </a:t>
            </a:r>
            <a:r>
              <a:rPr lang="ru-RU" dirty="0" err="1"/>
              <a:t>курси</a:t>
            </a:r>
            <a:r>
              <a:rPr lang="ru-RU" dirty="0"/>
              <a:t>), </a:t>
            </a:r>
            <a:r>
              <a:rPr lang="ru-RU" b="1" dirty="0" err="1"/>
              <a:t>затверджується</a:t>
            </a:r>
            <a:r>
              <a:rPr lang="ru-RU" b="1" dirty="0"/>
              <a:t> </a:t>
            </a:r>
            <a:r>
              <a:rPr lang="ru-RU" b="1" dirty="0" err="1"/>
              <a:t>керівником</a:t>
            </a:r>
            <a:r>
              <a:rPr lang="ru-RU" b="1" dirty="0"/>
              <a:t> закладу </a:t>
            </a:r>
            <a:r>
              <a:rPr lang="ru-RU" b="1" dirty="0" err="1"/>
              <a:t>освіти</a:t>
            </a:r>
            <a:r>
              <a:rPr lang="ru-RU" b="1" dirty="0"/>
              <a:t> та </a:t>
            </a:r>
            <a:r>
              <a:rPr lang="ru-RU" b="1" dirty="0" err="1"/>
              <a:t>підписується</a:t>
            </a:r>
            <a:r>
              <a:rPr lang="ru-RU" b="1" dirty="0"/>
              <a:t> одним з </a:t>
            </a:r>
            <a:r>
              <a:rPr lang="ru-RU" b="1" dirty="0" err="1"/>
              <a:t>батьків</a:t>
            </a:r>
            <a:r>
              <a:rPr lang="ru-RU" b="1" dirty="0"/>
              <a:t> (</a:t>
            </a:r>
            <a:r>
              <a:rPr lang="ru-RU" b="1" dirty="0" err="1"/>
              <a:t>іншим</a:t>
            </a:r>
            <a:r>
              <a:rPr lang="ru-RU" b="1" dirty="0"/>
              <a:t> </a:t>
            </a:r>
            <a:r>
              <a:rPr lang="ru-RU" b="1" dirty="0" err="1"/>
              <a:t>законним</a:t>
            </a:r>
            <a:r>
              <a:rPr lang="ru-RU" b="1" dirty="0"/>
              <a:t> </a:t>
            </a:r>
            <a:r>
              <a:rPr lang="ru-RU" b="1" dirty="0" err="1"/>
              <a:t>представником</a:t>
            </a:r>
            <a:r>
              <a:rPr lang="ru-RU" b="1" dirty="0"/>
              <a:t>) </a:t>
            </a:r>
            <a:r>
              <a:rPr lang="ru-RU" b="1" dirty="0" err="1"/>
              <a:t>учня</a:t>
            </a:r>
            <a:r>
              <a:rPr lang="ru-RU" b="1" dirty="0"/>
              <a:t>.</a:t>
            </a:r>
          </a:p>
          <a:p>
            <a:r>
              <a:rPr lang="ru-RU" b="1" dirty="0" err="1">
                <a:solidFill>
                  <a:srgbClr val="FF0000"/>
                </a:solidFill>
              </a:rPr>
              <a:t>Зверніть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увагу</a:t>
            </a:r>
            <a:r>
              <a:rPr lang="ru-RU" b="1" dirty="0">
                <a:solidFill>
                  <a:srgbClr val="FF0000"/>
                </a:solidFill>
              </a:rPr>
              <a:t> на </a:t>
            </a:r>
            <a:r>
              <a:rPr lang="ru-RU" b="1" dirty="0" err="1">
                <a:solidFill>
                  <a:srgbClr val="FF0000"/>
                </a:solidFill>
              </a:rPr>
              <a:t>суперечності</a:t>
            </a:r>
            <a:r>
              <a:rPr lang="ru-RU" b="1" dirty="0">
                <a:solidFill>
                  <a:srgbClr val="FF0000"/>
                </a:solidFill>
              </a:rPr>
              <a:t> у </a:t>
            </a:r>
            <a:r>
              <a:rPr lang="ru-RU" b="1" dirty="0" err="1">
                <a:solidFill>
                  <a:srgbClr val="FF0000"/>
                </a:solidFill>
              </a:rPr>
              <a:t>законодавстві</a:t>
            </a:r>
            <a:r>
              <a:rPr lang="ru-RU" b="1" dirty="0">
                <a:solidFill>
                  <a:srgbClr val="FF0000"/>
                </a:solidFill>
              </a:rPr>
              <a:t>! (</a:t>
            </a:r>
            <a:r>
              <a:rPr lang="ru-RU" dirty="0">
                <a:solidFill>
                  <a:schemeClr val="tx1"/>
                </a:solidFill>
              </a:rPr>
              <a:t>Закон </a:t>
            </a:r>
            <a:r>
              <a:rPr lang="ru-RU" dirty="0" err="1">
                <a:solidFill>
                  <a:schemeClr val="tx1"/>
                </a:solidFill>
              </a:rPr>
              <a:t>України</a:t>
            </a:r>
            <a:r>
              <a:rPr lang="ru-RU" dirty="0">
                <a:solidFill>
                  <a:schemeClr val="tx1"/>
                </a:solidFill>
              </a:rPr>
              <a:t> «Про </a:t>
            </a:r>
            <a:r>
              <a:rPr lang="ru-RU" dirty="0" err="1">
                <a:solidFill>
                  <a:schemeClr val="tx1"/>
                </a:solidFill>
              </a:rPr>
              <a:t>повну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загальну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середню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освіту</a:t>
            </a:r>
            <a:r>
              <a:rPr lang="ru-RU" dirty="0">
                <a:solidFill>
                  <a:schemeClr val="tx1"/>
                </a:solidFill>
              </a:rPr>
              <a:t>» </a:t>
            </a:r>
            <a:r>
              <a:rPr lang="uk-UA" b="1" dirty="0">
                <a:solidFill>
                  <a:schemeClr val="tx1"/>
                </a:solidFill>
              </a:rPr>
              <a:t>Стаття 14. </a:t>
            </a:r>
            <a:r>
              <a:rPr lang="uk-UA" dirty="0">
                <a:solidFill>
                  <a:schemeClr val="tx1"/>
                </a:solidFill>
              </a:rPr>
              <a:t>Забезпечення індивідуальної освітньої траєкторії учня)</a:t>
            </a:r>
            <a:endParaRPr lang="ru-RU" b="1" dirty="0">
              <a:solidFill>
                <a:srgbClr val="FF0000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11004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xmlns="" id="{BD2F7B72-AC17-932B-BAD1-00D23C69FB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4992199"/>
              </p:ext>
            </p:extLst>
          </p:nvPr>
        </p:nvGraphicFramePr>
        <p:xfrm>
          <a:off x="939799" y="912275"/>
          <a:ext cx="10312401" cy="51591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0746">
                  <a:extLst>
                    <a:ext uri="{9D8B030D-6E8A-4147-A177-3AD203B41FA5}">
                      <a16:colId xmlns:a16="http://schemas.microsoft.com/office/drawing/2014/main" xmlns="" val="2103513629"/>
                    </a:ext>
                  </a:extLst>
                </a:gridCol>
                <a:gridCol w="1038877">
                  <a:extLst>
                    <a:ext uri="{9D8B030D-6E8A-4147-A177-3AD203B41FA5}">
                      <a16:colId xmlns:a16="http://schemas.microsoft.com/office/drawing/2014/main" xmlns="" val="4270844037"/>
                    </a:ext>
                  </a:extLst>
                </a:gridCol>
                <a:gridCol w="1418647">
                  <a:extLst>
                    <a:ext uri="{9D8B030D-6E8A-4147-A177-3AD203B41FA5}">
                      <a16:colId xmlns:a16="http://schemas.microsoft.com/office/drawing/2014/main" xmlns="" val="3926895022"/>
                    </a:ext>
                  </a:extLst>
                </a:gridCol>
                <a:gridCol w="1631027">
                  <a:extLst>
                    <a:ext uri="{9D8B030D-6E8A-4147-A177-3AD203B41FA5}">
                      <a16:colId xmlns:a16="http://schemas.microsoft.com/office/drawing/2014/main" xmlns="" val="2477032509"/>
                    </a:ext>
                  </a:extLst>
                </a:gridCol>
                <a:gridCol w="1633122">
                  <a:extLst>
                    <a:ext uri="{9D8B030D-6E8A-4147-A177-3AD203B41FA5}">
                      <a16:colId xmlns:a16="http://schemas.microsoft.com/office/drawing/2014/main" xmlns="" val="895368950"/>
                    </a:ext>
                  </a:extLst>
                </a:gridCol>
                <a:gridCol w="1629982">
                  <a:extLst>
                    <a:ext uri="{9D8B030D-6E8A-4147-A177-3AD203B41FA5}">
                      <a16:colId xmlns:a16="http://schemas.microsoft.com/office/drawing/2014/main" xmlns="" val="2477632441"/>
                    </a:ext>
                  </a:extLst>
                </a:gridCol>
              </a:tblGrid>
              <a:tr h="624425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Критерій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 рівень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ІІ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рівень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ІІІ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рівень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</a:t>
                      </a: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endParaRPr lang="uk-UA" sz="1400" b="1" kern="1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рівень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endParaRPr lang="uk-UA" sz="1400" b="1" kern="1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рівень</a:t>
                      </a:r>
                    </a:p>
                  </a:txBody>
                  <a:tcPr marL="37214" marR="37214" marT="0" marB="0"/>
                </a:tc>
                <a:extLst>
                  <a:ext uri="{0D108BD9-81ED-4DB2-BD59-A6C34878D82A}">
                    <a16:rowId xmlns:a16="http://schemas.microsoft.com/office/drawing/2014/main" xmlns="" val="1392784500"/>
                  </a:ext>
                </a:extLst>
              </a:tr>
              <a:tr h="72042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Психолого- педагогічні та корекційно-розвиткові заняття (послуги) на тиждень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1-2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3-4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5-6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7-8</a:t>
                      </a:r>
                    </a:p>
                  </a:txBody>
                  <a:tcPr marL="37214" marR="37214" marT="0" marB="0"/>
                </a:tc>
                <a:extLst>
                  <a:ext uri="{0D108BD9-81ED-4DB2-BD59-A6C34878D82A}">
                    <a16:rowId xmlns:a16="http://schemas.microsoft.com/office/drawing/2014/main" xmlns="" val="915023518"/>
                  </a:ext>
                </a:extLst>
              </a:tr>
              <a:tr h="59088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Адаптація змісту навчальних предметів (інтегрованих курсів)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37214" marR="37214" marT="0" marB="0"/>
                </a:tc>
                <a:extLst>
                  <a:ext uri="{0D108BD9-81ED-4DB2-BD59-A6C34878D82A}">
                    <a16:rowId xmlns:a16="http://schemas.microsoft.com/office/drawing/2014/main" xmlns="" val="11546558"/>
                  </a:ext>
                </a:extLst>
              </a:tr>
              <a:tr h="73820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Модифікація змісту окремих навчальних предметів (інтегрованих курсів) (за потреби)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37214" marR="37214" marT="0" marB="0"/>
                </a:tc>
                <a:extLst>
                  <a:ext uri="{0D108BD9-81ED-4DB2-BD59-A6C34878D82A}">
                    <a16:rowId xmlns:a16="http://schemas.microsoft.com/office/drawing/2014/main" xmlns="" val="2535879918"/>
                  </a:ext>
                </a:extLst>
              </a:tr>
              <a:tr h="265184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Розклад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розкладом класу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</a:p>
                  </a:txBody>
                  <a:tcPr marL="37214" marR="37214" marT="0" marB="0"/>
                </a:tc>
                <a:extLst>
                  <a:ext uri="{0D108BD9-81ED-4DB2-BD59-A6C34878D82A}">
                    <a16:rowId xmlns:a16="http://schemas.microsoft.com/office/drawing/2014/main" xmlns="" val="3977749609"/>
                  </a:ext>
                </a:extLst>
              </a:tr>
              <a:tr h="638655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Проведення оцінювання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ЗК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ЗК,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ЗК+А, ЗК+М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ЗК,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ЗК+А, ЗК+М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ЗК,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ЗК+А, ЗК+М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ЗК,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ЗК+А, ЗК+М</a:t>
                      </a:r>
                    </a:p>
                  </a:txBody>
                  <a:tcPr marL="37214" marR="37214" marT="0" marB="0"/>
                </a:tc>
                <a:extLst>
                  <a:ext uri="{0D108BD9-81ED-4DB2-BD59-A6C34878D82A}">
                    <a16:rowId xmlns:a16="http://schemas.microsoft.com/office/drawing/2014/main" xmlns="" val="2762117520"/>
                  </a:ext>
                </a:extLst>
              </a:tr>
              <a:tr h="329863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Консультування </a:t>
                      </a:r>
                    </a:p>
                  </a:txBody>
                  <a:tcPr marL="37214" marR="37214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Школа</a:t>
                      </a:r>
                    </a:p>
                  </a:txBody>
                  <a:tcPr marL="37214" marR="37214" marT="0" marB="0"/>
                </a:tc>
                <a:tc gridSpan="4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ІРЦ, вузькопрофільні фахівці</a:t>
                      </a:r>
                    </a:p>
                  </a:txBody>
                  <a:tcPr marL="37214" marR="37214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0343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718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C2BDA1-978B-18F3-8DD6-0A3B2C23F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Нормативно-правова база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DD67A57F-7F12-B4A5-8400-885CA5E11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…15</a:t>
            </a:r>
            <a:r>
              <a:rPr lang="uk-UA" b="1" baseline="30000" dirty="0"/>
              <a:t>-1</a:t>
            </a:r>
            <a:r>
              <a:rPr lang="uk-UA" dirty="0"/>
              <a:t>) корекційно-розвиткові послуги (допомога) - комплексна система заходів супроводження особи з особливими освітніми потребами у процесі навчання, спрямованих на </a:t>
            </a:r>
            <a:r>
              <a:rPr lang="uk-UA" b="1" dirty="0"/>
              <a:t>корекцію порушень шляхом розвитку особистості, її пізнавальної діяльності, емоційно-вольової сфери та мовлення</a:t>
            </a:r>
            <a:r>
              <a:rPr lang="uk-UA" dirty="0"/>
              <a:t>;</a:t>
            </a:r>
          </a:p>
          <a:p>
            <a:r>
              <a:rPr lang="uk-UA" dirty="0"/>
              <a:t>21</a:t>
            </a:r>
            <a:r>
              <a:rPr lang="uk-UA" b="1" baseline="30000" dirty="0"/>
              <a:t>-1</a:t>
            </a:r>
            <a:r>
              <a:rPr lang="uk-UA" dirty="0"/>
              <a:t>) психолого-педагогічні послуги - комплексна система заходів з організації освітнього процесу та розвитку особи з особливими освітніми потребами, що передбачені індивідуальною програмою розвитку та надаються педагогічними працівниками закладів освіти, інклюзивно-ресурсних центрів, іншими фахівцями; …</a:t>
            </a:r>
          </a:p>
          <a:p>
            <a:pPr marL="0" indent="0">
              <a:buNone/>
            </a:pPr>
            <a:r>
              <a:rPr lang="uk-UA" dirty="0"/>
              <a:t>Закон України «Про освіту»</a:t>
            </a:r>
            <a:br>
              <a:rPr lang="uk-UA" dirty="0"/>
            </a:br>
            <a:r>
              <a:rPr lang="en-US" dirty="0">
                <a:hlinkClick r:id="rId2"/>
              </a:rPr>
              <a:t>https://zakon.rada.gov.ua/laws/show/2145-19#Text</a:t>
            </a:r>
            <a:r>
              <a:rPr lang="uk-UA" dirty="0"/>
              <a:t>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51337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0F26FA-6305-481E-CE2C-E9AC01D51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322" y="881852"/>
            <a:ext cx="8269356" cy="76360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/>
              <a:t>НОРМАТИВНО-ПРАВОВА БАЗА</a:t>
            </a:r>
            <a:endParaRPr lang="uk-UA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757EABA-0912-DAE6-107A-F14A691255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459" y="1759973"/>
            <a:ext cx="5187771" cy="4119717"/>
          </a:xfrm>
          <a:prstGeom prst="rect">
            <a:avLst/>
          </a:prstGeom>
        </p:spPr>
      </p:pic>
      <p:pic>
        <p:nvPicPr>
          <p:cNvPr id="3" name="Місце для вмісту 4" descr="Зображення, що містить текст, знімок екрана, Шрифт&#10;&#10;Вміст на основі ШІ може бути неправильним.">
            <a:extLst>
              <a:ext uri="{FF2B5EF4-FFF2-40B4-BE49-F238E27FC236}">
                <a16:creationId xmlns:a16="http://schemas.microsoft.com/office/drawing/2014/main" xmlns="" id="{BD90EDEB-BAD1-57AB-3ADB-725BA1C29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0035" y="1759973"/>
            <a:ext cx="5110506" cy="40012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5126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76E4F0-CFA8-555D-C003-6E2F25F32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Різниця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b="1" dirty="0"/>
              <a:t>КРП (КРЗ)</a:t>
            </a:r>
            <a:r>
              <a:rPr lang="ru-RU" dirty="0"/>
              <a:t>та </a:t>
            </a:r>
            <a:r>
              <a:rPr lang="ru-RU" b="1" dirty="0"/>
              <a:t>ППП </a:t>
            </a:r>
            <a:r>
              <a:rPr lang="ru-RU" dirty="0" err="1"/>
              <a:t>полягає</a:t>
            </a:r>
            <a:r>
              <a:rPr lang="ru-RU" dirty="0"/>
              <a:t> у </a:t>
            </a:r>
            <a:r>
              <a:rPr lang="ru-RU" dirty="0" err="1"/>
              <a:t>їхньому</a:t>
            </a:r>
            <a:r>
              <a:rPr lang="ru-RU" dirty="0"/>
              <a:t> </a:t>
            </a:r>
            <a:r>
              <a:rPr lang="ru-RU" dirty="0" err="1"/>
              <a:t>змісті</a:t>
            </a:r>
            <a:r>
              <a:rPr lang="ru-RU" dirty="0"/>
              <a:t> та </a:t>
            </a:r>
            <a:r>
              <a:rPr lang="ru-RU" dirty="0" err="1"/>
              <a:t>меті</a:t>
            </a:r>
            <a:r>
              <a:rPr lang="ru-RU" dirty="0"/>
              <a:t>: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7F4B7A1D-9534-0518-DC42-9020D3C4D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556932"/>
            <a:ext cx="10706100" cy="3691468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uk-UA" sz="4600" b="1" dirty="0"/>
              <a:t>Корекційно‑розвиткові послуги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4600" dirty="0"/>
              <a:t>Спрямовані на </a:t>
            </a:r>
            <a:r>
              <a:rPr lang="uk-UA" sz="4600" b="1" dirty="0"/>
              <a:t>усунення або зменшення порушень</a:t>
            </a:r>
            <a:r>
              <a:rPr lang="uk-UA" sz="4600" dirty="0"/>
              <a:t> у розвитку дитини.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4600" dirty="0"/>
              <a:t>Мають чітко визначені корекційні методики (логопедичні вправи, сенсорна інтеграція, розвиток моторики, корекція мовлення).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4600" dirty="0"/>
              <a:t>Орієнтовані на </a:t>
            </a:r>
            <a:r>
              <a:rPr lang="uk-UA" sz="4600" b="1" dirty="0"/>
              <a:t>відновлення або компенсацію функцій</a:t>
            </a:r>
            <a:r>
              <a:rPr lang="uk-UA" sz="4600" dirty="0"/>
              <a:t>.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4600" dirty="0"/>
              <a:t>Виконуються спеціальними педагогами </a:t>
            </a:r>
            <a:r>
              <a:rPr lang="uk-UA" sz="4300" dirty="0"/>
              <a:t>(вчителями спеціальної освіти;): </a:t>
            </a:r>
            <a:r>
              <a:rPr lang="uk-UA" sz="4600" dirty="0"/>
              <a:t>вчителями-логопедами, корекційними </a:t>
            </a:r>
            <a:r>
              <a:rPr lang="uk-UA" sz="4600" dirty="0" err="1"/>
              <a:t>психопедагогами</a:t>
            </a:r>
            <a:r>
              <a:rPr lang="uk-UA" sz="4600" dirty="0"/>
              <a:t>, </a:t>
            </a:r>
            <a:r>
              <a:rPr lang="uk-UA" sz="4600" dirty="0" err="1"/>
              <a:t>тифло</a:t>
            </a:r>
            <a:r>
              <a:rPr lang="uk-UA" sz="4600" dirty="0"/>
              <a:t>-, </a:t>
            </a:r>
            <a:r>
              <a:rPr lang="uk-UA" sz="4600" dirty="0" err="1"/>
              <a:t>сурдо</a:t>
            </a:r>
            <a:r>
              <a:rPr lang="uk-UA" sz="4600" dirty="0"/>
              <a:t>-, </a:t>
            </a:r>
            <a:r>
              <a:rPr lang="uk-UA" sz="4600" dirty="0" err="1"/>
              <a:t>ортопедагогами</a:t>
            </a:r>
            <a:r>
              <a:rPr lang="uk-UA" sz="4600" dirty="0"/>
              <a:t>, </a:t>
            </a:r>
            <a:r>
              <a:rPr lang="uk-UA" sz="4600" dirty="0" err="1"/>
              <a:t>реабілітологами</a:t>
            </a:r>
            <a:r>
              <a:rPr lang="uk-UA" sz="4600" dirty="0"/>
              <a:t>.</a:t>
            </a:r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endParaRPr lang="uk-UA" sz="4600" b="1" dirty="0"/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uk-UA" sz="4600" b="1" dirty="0"/>
              <a:t>Психолого‑педагогічні послуги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4600" dirty="0"/>
              <a:t>Спрямовані на </a:t>
            </a:r>
            <a:r>
              <a:rPr lang="uk-UA" sz="4600" b="1" dirty="0"/>
              <a:t>психологічну підтримку та педагогічний супровід</a:t>
            </a:r>
            <a:r>
              <a:rPr lang="uk-UA" sz="4600" dirty="0"/>
              <a:t> дитини.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4600" dirty="0"/>
              <a:t>Включають діагностику, консультування, розвиток емоційної сфери, формування мотивації, адаптацію до навчального середовища.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4600" dirty="0"/>
              <a:t>Орієнтовані на </a:t>
            </a:r>
            <a:r>
              <a:rPr lang="uk-UA" sz="4600" b="1" dirty="0"/>
              <a:t>створення умов для навчання та соціалізації</a:t>
            </a:r>
            <a:r>
              <a:rPr lang="uk-UA" sz="4600" dirty="0"/>
              <a:t>, а не на корекцію конкретного дефіциту.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4600" dirty="0"/>
              <a:t>Виконуються психологами, соціальними педагогами, класними керівниками.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829532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E28D5B51-C9BB-42F9-3CBB-69A3E86D8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612900"/>
            <a:ext cx="9601196" cy="4483100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11. Надання психолого-педагогічних та корекційно-розвиткових послуг (допомоги) учням з особливими освітніми потребами здійснюється відповідно до індивідуальної програми розвитку </a:t>
            </a:r>
            <a:r>
              <a:rPr lang="uk-UA" b="1" dirty="0">
                <a:highlight>
                  <a:srgbClr val="FFFF00"/>
                </a:highlight>
              </a:rPr>
              <a:t>з урахуванням рекомендацій</a:t>
            </a:r>
            <a:r>
              <a:rPr lang="uk-UA" dirty="0">
                <a:highlight>
                  <a:srgbClr val="FFFF00"/>
                </a:highlight>
              </a:rPr>
              <a:t> </a:t>
            </a:r>
            <a:r>
              <a:rPr lang="uk-UA" dirty="0"/>
              <a:t>інклюзивно-ресурсного центру.</a:t>
            </a:r>
          </a:p>
          <a:p>
            <a:r>
              <a:rPr lang="uk-UA" b="1" dirty="0"/>
              <a:t>Психолого-педагогічні послуги </a:t>
            </a:r>
            <a:r>
              <a:rPr lang="uk-UA" dirty="0"/>
              <a:t>спрямовуються на організацію освітнього процесу та забезпечення розвитку учнів з особливими освітніми потребами і надаються педагогічними працівниками закладу освіти та/або додатково залученими фахівцями. Надання таких послуг може здійснюватися у формі індивідуальних та/або групових занять.</a:t>
            </a:r>
          </a:p>
          <a:p>
            <a:r>
              <a:rPr lang="uk-UA" b="1" dirty="0"/>
              <a:t>Корекційно-розвиткові послуги (допомога) надаються </a:t>
            </a:r>
            <a:r>
              <a:rPr lang="uk-UA" dirty="0"/>
              <a:t>у формі занять, які проводяться фахівцями із числа педагогічних працівників, посади яких введено до штатного розпису закладу освіти, та/або додатково залученими фахівцями, </a:t>
            </a:r>
            <a:r>
              <a:rPr lang="uk-UA" sz="2800" b="1" dirty="0"/>
              <a:t>які здобули вищу освіту ступеня/освітньо-кваліфікаційного рівня бакалавра, спеціаліста або магістра за спеціальностями “Спеціальна освіта (за спеціалізаціями)”, “Корекційна освіта (за нозологіями)”, “Дефектологія”.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318037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AE99D406-DD4E-6297-76C6-1963ACDB6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409700"/>
            <a:ext cx="9601196" cy="4466168"/>
          </a:xfrm>
        </p:spPr>
        <p:txBody>
          <a:bodyPr>
            <a:normAutofit fontScale="92500"/>
          </a:bodyPr>
          <a:lstStyle/>
          <a:p>
            <a:r>
              <a:rPr lang="ru-RU" b="1" dirty="0" err="1"/>
              <a:t>Тривалість</a:t>
            </a:r>
            <a:r>
              <a:rPr lang="ru-RU" dirty="0"/>
              <a:t> </a:t>
            </a:r>
            <a:r>
              <a:rPr lang="ru-RU" dirty="0" err="1"/>
              <a:t>індивідуальних</a:t>
            </a:r>
            <a:r>
              <a:rPr lang="ru-RU" dirty="0"/>
              <a:t> психолого-</a:t>
            </a:r>
            <a:r>
              <a:rPr lang="ru-RU" dirty="0" err="1"/>
              <a:t>педагогічних</a:t>
            </a:r>
            <a:r>
              <a:rPr lang="ru-RU" dirty="0"/>
              <a:t> та </a:t>
            </a:r>
            <a:r>
              <a:rPr lang="ru-RU" dirty="0" err="1"/>
              <a:t>корекційно</a:t>
            </a:r>
            <a:r>
              <a:rPr lang="ru-RU" dirty="0"/>
              <a:t>-розвиткових занять становить </a:t>
            </a:r>
            <a:r>
              <a:rPr lang="ru-RU" dirty="0" err="1"/>
              <a:t>від</a:t>
            </a:r>
            <a:r>
              <a:rPr lang="ru-RU" dirty="0"/>
              <a:t> 20 до 25 </a:t>
            </a:r>
            <a:r>
              <a:rPr lang="ru-RU" dirty="0" err="1"/>
              <a:t>хвилин</a:t>
            </a:r>
            <a:r>
              <a:rPr lang="ru-RU" dirty="0"/>
              <a:t>, а </a:t>
            </a:r>
            <a:r>
              <a:rPr lang="ru-RU" dirty="0" err="1"/>
              <a:t>групових</a:t>
            </a:r>
            <a:r>
              <a:rPr lang="ru-RU" dirty="0"/>
              <a:t> - </a:t>
            </a:r>
            <a:r>
              <a:rPr lang="ru-RU" dirty="0" err="1"/>
              <a:t>від</a:t>
            </a:r>
            <a:r>
              <a:rPr lang="ru-RU" dirty="0"/>
              <a:t> 35 до 40 </a:t>
            </a:r>
            <a:r>
              <a:rPr lang="ru-RU" dirty="0" err="1"/>
              <a:t>хвилин</a:t>
            </a:r>
            <a:r>
              <a:rPr lang="ru-RU" dirty="0"/>
              <a:t>.</a:t>
            </a:r>
          </a:p>
          <a:p>
            <a:r>
              <a:rPr lang="ru-RU" b="1" dirty="0" err="1"/>
              <a:t>Розклад</a:t>
            </a:r>
            <a:r>
              <a:rPr lang="ru-RU" dirty="0"/>
              <a:t> таких занять (</a:t>
            </a:r>
            <a:r>
              <a:rPr lang="ru-RU" dirty="0" err="1"/>
              <a:t>послуг</a:t>
            </a:r>
            <a:r>
              <a:rPr lang="ru-RU" dirty="0"/>
              <a:t>)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дотриманням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санітарного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індивідуальних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учнів</a:t>
            </a:r>
            <a:r>
              <a:rPr lang="ru-RU" dirty="0"/>
              <a:t>, </a:t>
            </a:r>
            <a:r>
              <a:rPr lang="ru-RU" dirty="0" err="1"/>
              <a:t>узгоджується</a:t>
            </a:r>
            <a:r>
              <a:rPr lang="ru-RU" dirty="0"/>
              <a:t> з </a:t>
            </a:r>
            <a:r>
              <a:rPr lang="ru-RU" dirty="0" err="1"/>
              <a:t>розкладом</a:t>
            </a:r>
            <a:r>
              <a:rPr lang="ru-RU" dirty="0"/>
              <a:t> </a:t>
            </a:r>
            <a:r>
              <a:rPr lang="ru-RU" dirty="0" err="1"/>
              <a:t>уроків</a:t>
            </a:r>
            <a:r>
              <a:rPr lang="ru-RU" dirty="0"/>
              <a:t> </a:t>
            </a:r>
            <a:r>
              <a:rPr lang="ru-RU" dirty="0" err="1"/>
              <a:t>класу</a:t>
            </a:r>
            <a:r>
              <a:rPr lang="ru-RU" dirty="0"/>
              <a:t> та </a:t>
            </a:r>
            <a:r>
              <a:rPr lang="ru-RU" b="1" dirty="0" err="1"/>
              <a:t>затверджується</a:t>
            </a:r>
            <a:r>
              <a:rPr lang="ru-RU" b="1" dirty="0"/>
              <a:t> </a:t>
            </a:r>
            <a:r>
              <a:rPr lang="ru-RU" b="1" dirty="0" err="1"/>
              <a:t>керівником</a:t>
            </a:r>
            <a:r>
              <a:rPr lang="ru-RU" b="1" dirty="0"/>
              <a:t> закладу </a:t>
            </a:r>
            <a:r>
              <a:rPr lang="ru-RU" b="1" dirty="0" err="1"/>
              <a:t>освіти</a:t>
            </a:r>
            <a:r>
              <a:rPr lang="ru-RU" b="1" dirty="0"/>
              <a:t> </a:t>
            </a:r>
            <a:r>
              <a:rPr lang="ru-RU" dirty="0"/>
              <a:t>і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призводити</a:t>
            </a:r>
            <a:r>
              <a:rPr lang="ru-RU" dirty="0"/>
              <a:t> до </a:t>
            </a:r>
            <a:r>
              <a:rPr lang="ru-RU" dirty="0" err="1"/>
              <a:t>перевантаження</a:t>
            </a:r>
            <a:r>
              <a:rPr lang="ru-RU" dirty="0"/>
              <a:t> </a:t>
            </a:r>
            <a:r>
              <a:rPr lang="ru-RU" dirty="0" err="1"/>
              <a:t>учнів</a:t>
            </a:r>
            <a:r>
              <a:rPr lang="ru-RU" dirty="0"/>
              <a:t> (</a:t>
            </a:r>
            <a:r>
              <a:rPr lang="ru-RU" b="1" dirty="0"/>
              <a:t>ОКРЕМО)</a:t>
            </a:r>
          </a:p>
          <a:p>
            <a:r>
              <a:rPr lang="ru-RU" dirty="0"/>
              <a:t>Психолого-</a:t>
            </a:r>
            <a:r>
              <a:rPr lang="ru-RU" dirty="0" err="1"/>
              <a:t>педагогічні</a:t>
            </a:r>
            <a:r>
              <a:rPr lang="ru-RU" dirty="0"/>
              <a:t> та </a:t>
            </a:r>
            <a:r>
              <a:rPr lang="ru-RU" dirty="0" err="1"/>
              <a:t>корекційно-розвиткові</a:t>
            </a:r>
            <a:r>
              <a:rPr lang="ru-RU" dirty="0"/>
              <a:t> </a:t>
            </a:r>
            <a:r>
              <a:rPr lang="ru-RU" dirty="0" err="1"/>
              <a:t>заняття</a:t>
            </a:r>
            <a:r>
              <a:rPr lang="ru-RU" dirty="0"/>
              <a:t> </a:t>
            </a:r>
            <a:r>
              <a:rPr lang="ru-RU" b="1" dirty="0"/>
              <a:t>не </a:t>
            </a:r>
            <a:r>
              <a:rPr lang="ru-RU" b="1" dirty="0" err="1"/>
              <a:t>враховуються</a:t>
            </a:r>
            <a:r>
              <a:rPr lang="ru-RU" b="1" dirty="0"/>
              <a:t> </a:t>
            </a:r>
            <a:r>
              <a:rPr lang="ru-RU" b="1" dirty="0" err="1"/>
              <a:t>під</a:t>
            </a:r>
            <a:r>
              <a:rPr lang="ru-RU" b="1" dirty="0"/>
              <a:t> час </a:t>
            </a:r>
            <a:r>
              <a:rPr lang="ru-RU" b="1" dirty="0" err="1"/>
              <a:t>визначення</a:t>
            </a:r>
            <a:r>
              <a:rPr lang="ru-RU" b="1" dirty="0"/>
              <a:t> </a:t>
            </a:r>
            <a:r>
              <a:rPr lang="ru-RU" b="1" dirty="0" err="1"/>
              <a:t>гранично</a:t>
            </a:r>
            <a:r>
              <a:rPr lang="ru-RU" b="1" dirty="0"/>
              <a:t> допустимого </a:t>
            </a:r>
            <a:r>
              <a:rPr lang="ru-RU" b="1" dirty="0" err="1"/>
              <a:t>навантаження</a:t>
            </a:r>
            <a:r>
              <a:rPr lang="ru-RU" b="1" dirty="0"/>
              <a:t> </a:t>
            </a:r>
            <a:r>
              <a:rPr lang="ru-RU" dirty="0" err="1"/>
              <a:t>учнів</a:t>
            </a:r>
            <a:r>
              <a:rPr lang="ru-RU" dirty="0"/>
              <a:t>.</a:t>
            </a:r>
          </a:p>
          <a:p>
            <a:r>
              <a:rPr lang="uk-UA" dirty="0"/>
              <a:t>Відповідно до </a:t>
            </a:r>
            <a:r>
              <a:rPr lang="uk-UA" u="sng" dirty="0">
                <a:hlinkClick r:id="rId3"/>
              </a:rPr>
              <a:t>роз’яснення</a:t>
            </a:r>
            <a:r>
              <a:rPr lang="uk-UA" dirty="0"/>
              <a:t> МОН (лист № 1/4747-25 від 12 березня 2025 року), години корекційних занять </a:t>
            </a:r>
            <a:r>
              <a:rPr lang="uk-UA" b="1" dirty="0"/>
              <a:t>оплачують за ставкою, підвищеною на 20 %.</a:t>
            </a:r>
          </a:p>
          <a:p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040539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F2B5BE-76FF-B8B6-A66F-44D5C12A7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Журнал обліку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CDDA16BD-6829-CBAB-E30E-D0D8A2D4C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51100"/>
            <a:ext cx="9601196" cy="3424768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Факт проведення (надання) психолого-педагогічних та корекційно-розвиткових занять (послуг) фіксується у журналі обліку проведення (надання) психолого-педагогічних та корекційно-розвиткових занять (послуг), форма якого визначена у </a:t>
            </a:r>
            <a:r>
              <a:rPr lang="uk-UA" u="sng" dirty="0">
                <a:hlinkClick r:id="rId3"/>
              </a:rPr>
              <a:t>додатку 3</a:t>
            </a:r>
            <a:r>
              <a:rPr lang="uk-UA" b="1" u="sng" baseline="30000" dirty="0">
                <a:hlinkClick r:id="rId3"/>
              </a:rPr>
              <a:t>-1</a:t>
            </a:r>
            <a:r>
              <a:rPr lang="uk-UA" dirty="0"/>
              <a:t> до </a:t>
            </a:r>
            <a:r>
              <a:rPr lang="uk-UA" b="1" dirty="0"/>
              <a:t>Порядку та умов надання субвенції з державного бюджету місцевим бюджетам на надання державної підтримки особам з особливими освітніми потребами, затверджених постановою Кабінету Міністрів України від 14 лютого 2017 р. № 88 (Офіційний вісник України, 2017 р., № 19, ст. 531; 2025 р., № 91, ст. 6384).</a:t>
            </a:r>
          </a:p>
          <a:p>
            <a:r>
              <a:rPr lang="ru-RU" dirty="0" err="1"/>
              <a:t>Зазначений</a:t>
            </a:r>
            <a:r>
              <a:rPr lang="ru-RU" dirty="0"/>
              <a:t> журнал </a:t>
            </a:r>
            <a:r>
              <a:rPr lang="ru-RU" dirty="0" err="1"/>
              <a:t>ведеться</a:t>
            </a:r>
            <a:r>
              <a:rPr lang="ru-RU" dirty="0"/>
              <a:t> в </a:t>
            </a:r>
            <a:r>
              <a:rPr lang="ru-RU" dirty="0" err="1"/>
              <a:t>паперовій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електронній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b="1" dirty="0" err="1"/>
              <a:t>відповідальними</a:t>
            </a:r>
            <a:r>
              <a:rPr lang="ru-RU" b="1" dirty="0"/>
              <a:t> </a:t>
            </a:r>
            <a:r>
              <a:rPr lang="ru-RU" b="1" dirty="0" err="1"/>
              <a:t>працівниками</a:t>
            </a:r>
            <a:r>
              <a:rPr lang="ru-RU" b="1" dirty="0"/>
              <a:t>.</a:t>
            </a:r>
          </a:p>
          <a:p>
            <a:r>
              <a:rPr lang="ru-RU" dirty="0"/>
              <a:t>Батьки (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законні</a:t>
            </a:r>
            <a:r>
              <a:rPr lang="ru-RU" dirty="0"/>
              <a:t> </a:t>
            </a:r>
            <a:r>
              <a:rPr lang="ru-RU" dirty="0" err="1"/>
              <a:t>представники</a:t>
            </a:r>
            <a:r>
              <a:rPr lang="ru-RU" dirty="0"/>
              <a:t>) </a:t>
            </a:r>
            <a:r>
              <a:rPr lang="ru-RU" dirty="0" err="1"/>
              <a:t>учня</a:t>
            </a:r>
            <a:r>
              <a:rPr lang="ru-RU" dirty="0"/>
              <a:t> </a:t>
            </a:r>
            <a:r>
              <a:rPr lang="ru-RU" dirty="0" err="1"/>
              <a:t>підтверджують</a:t>
            </a:r>
            <a:r>
              <a:rPr lang="ru-RU" dirty="0"/>
              <a:t> факт </a:t>
            </a:r>
            <a:r>
              <a:rPr lang="ru-RU" dirty="0" err="1"/>
              <a:t>проведення</a:t>
            </a:r>
            <a:r>
              <a:rPr lang="ru-RU" dirty="0"/>
              <a:t> (</a:t>
            </a:r>
            <a:r>
              <a:rPr lang="ru-RU" dirty="0" err="1"/>
              <a:t>надання</a:t>
            </a:r>
            <a:r>
              <a:rPr lang="ru-RU" dirty="0"/>
              <a:t>) психолого-</a:t>
            </a:r>
            <a:r>
              <a:rPr lang="ru-RU" dirty="0" err="1"/>
              <a:t>педагогічних</a:t>
            </a:r>
            <a:r>
              <a:rPr lang="ru-RU" dirty="0"/>
              <a:t> та </a:t>
            </a:r>
            <a:r>
              <a:rPr lang="ru-RU" dirty="0" err="1"/>
              <a:t>корекційно</a:t>
            </a:r>
            <a:r>
              <a:rPr lang="ru-RU" dirty="0"/>
              <a:t>-розвиткових занять (</a:t>
            </a:r>
            <a:r>
              <a:rPr lang="ru-RU" dirty="0" err="1"/>
              <a:t>послуг</a:t>
            </a:r>
            <a:r>
              <a:rPr lang="ru-RU" dirty="0"/>
              <a:t>) у </a:t>
            </a:r>
            <a:r>
              <a:rPr lang="ru-RU" dirty="0" err="1"/>
              <a:t>паперовій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електронній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52311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083EE9-145E-0B00-1147-567A4595E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Нормативно-правова база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8A98FBB6-D828-DCF4-57BA-D2A51A30E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b="1" dirty="0"/>
              <a:t>…розумне пристосування </a:t>
            </a:r>
            <a:r>
              <a:rPr lang="uk-UA" dirty="0"/>
              <a:t>- запровадження, якщо це потрібно в конкретному випадку, необхідних модифікацій і адаптацій з метою забезпечення реалізації особами з особливими освітніми потребами конституційного права на освіту нарівні з іншими особами;</a:t>
            </a:r>
          </a:p>
          <a:p>
            <a:r>
              <a:rPr lang="uk-UA" b="1" dirty="0"/>
              <a:t>універсальний дизайн у сфері освіти </a:t>
            </a:r>
            <a:r>
              <a:rPr lang="uk-UA" dirty="0"/>
              <a:t>- дизайн предметів, навколишнього середовища, освітніх програм та послуг, що забезпечує їх максимальну придатність для використання всіма особами без необхідної адаптації чи спеціального дизайну; …</a:t>
            </a:r>
          </a:p>
          <a:p>
            <a:pPr marL="0" indent="0">
              <a:buNone/>
            </a:pPr>
            <a:r>
              <a:rPr lang="uk-UA" dirty="0"/>
              <a:t>Закон України «Про освіту»</a:t>
            </a:r>
            <a:br>
              <a:rPr lang="uk-UA" dirty="0"/>
            </a:br>
            <a:r>
              <a:rPr lang="en-US" dirty="0">
                <a:hlinkClick r:id="rId3"/>
              </a:rPr>
              <a:t>https://zakon.rada.gov.ua/laws/show/2145-19#Text</a:t>
            </a:r>
            <a:r>
              <a:rPr lang="uk-UA" dirty="0"/>
              <a:t>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26377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04CF68-B9AF-EAC0-DBBF-9C9977CD2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Продовження здобуття освіти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22665DEC-0AA0-4174-2B04-29F82E805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Тривалість здобуття </a:t>
            </a:r>
            <a:r>
              <a:rPr lang="uk-UA" b="1" dirty="0"/>
              <a:t>початкової та базової середньої освіти </a:t>
            </a:r>
            <a:r>
              <a:rPr lang="uk-UA" dirty="0"/>
              <a:t>учнями з особливими освітніми потребами може бути продовжена відповідно до постанови Кабінету Міністрів України від 23 квітня 2003 р. </a:t>
            </a:r>
            <a:r>
              <a:rPr lang="uk-UA" u="sng" dirty="0">
                <a:hlinkClick r:id="rId3"/>
              </a:rPr>
              <a:t>№ 585</a:t>
            </a:r>
            <a:r>
              <a:rPr lang="uk-UA" dirty="0"/>
              <a:t> “Про встановлення тривалості здобуття повної загальної середньої освіти особами з особливими освітніми потребами у закладах загальної середньої освіти” (Офіційний вісник України, 2003 р., № 17, ст. 776).</a:t>
            </a:r>
          </a:p>
        </p:txBody>
      </p:sp>
    </p:spTree>
    <p:extLst>
      <p:ext uri="{BB962C8B-B14F-4D97-AF65-F5344CB8AC3E}">
        <p14:creationId xmlns:p14="http://schemas.microsoft.com/office/powerpoint/2010/main" val="2614224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xmlns="" id="{93268BD2-325C-DA06-EF62-7907C49F29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986296"/>
              </p:ext>
            </p:extLst>
          </p:nvPr>
        </p:nvGraphicFramePr>
        <p:xfrm>
          <a:off x="1047749" y="763973"/>
          <a:ext cx="9512302" cy="484237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549651">
                  <a:extLst>
                    <a:ext uri="{9D8B030D-6E8A-4147-A177-3AD203B41FA5}">
                      <a16:colId xmlns:a16="http://schemas.microsoft.com/office/drawing/2014/main" xmlns="" val="3224055561"/>
                    </a:ext>
                  </a:extLst>
                </a:gridCol>
                <a:gridCol w="1282700">
                  <a:extLst>
                    <a:ext uri="{9D8B030D-6E8A-4147-A177-3AD203B41FA5}">
                      <a16:colId xmlns:a16="http://schemas.microsoft.com/office/drawing/2014/main" xmlns="" val="266318222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xmlns="" val="1506035805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xmlns="" val="306919912"/>
                    </a:ext>
                  </a:extLst>
                </a:gridCol>
                <a:gridCol w="1155700">
                  <a:extLst>
                    <a:ext uri="{9D8B030D-6E8A-4147-A177-3AD203B41FA5}">
                      <a16:colId xmlns:a16="http://schemas.microsoft.com/office/drawing/2014/main" xmlns="" val="2121062162"/>
                    </a:ext>
                  </a:extLst>
                </a:gridCol>
                <a:gridCol w="1174751">
                  <a:extLst>
                    <a:ext uri="{9D8B030D-6E8A-4147-A177-3AD203B41FA5}">
                      <a16:colId xmlns:a16="http://schemas.microsoft.com/office/drawing/2014/main" xmlns="" val="2902794930"/>
                    </a:ext>
                  </a:extLst>
                </a:gridCol>
              </a:tblGrid>
              <a:tr h="4458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bg1"/>
                          </a:solidFill>
                          <a:effectLst/>
                        </a:rPr>
                        <a:t>Критерій</a:t>
                      </a:r>
                      <a:endParaRPr lang="uk-UA" sz="14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bg1"/>
                          </a:solidFill>
                          <a:effectLst/>
                        </a:rPr>
                        <a:t>І рівень</a:t>
                      </a:r>
                      <a:endParaRPr lang="uk-UA" sz="14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>
                          <a:solidFill>
                            <a:schemeClr val="bg1"/>
                          </a:solidFill>
                          <a:effectLst/>
                        </a:rPr>
                        <a:t>ІІ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>
                          <a:solidFill>
                            <a:schemeClr val="bg1"/>
                          </a:solidFill>
                          <a:effectLst/>
                        </a:rPr>
                        <a:t>рівень</a:t>
                      </a:r>
                      <a:endParaRPr lang="uk-UA" sz="14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bg1"/>
                          </a:solidFill>
                          <a:effectLst/>
                        </a:rPr>
                        <a:t>ІІІ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bg1"/>
                          </a:solidFill>
                          <a:effectLst/>
                        </a:rPr>
                        <a:t>рівень</a:t>
                      </a:r>
                      <a:endParaRPr lang="uk-UA" sz="14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bg1"/>
                          </a:solidFill>
                          <a:effectLst/>
                        </a:rPr>
                        <a:t>І</a:t>
                      </a:r>
                      <a:r>
                        <a:rPr lang="en-US" sz="1400" kern="100" dirty="0">
                          <a:solidFill>
                            <a:schemeClr val="bg1"/>
                          </a:solidFill>
                          <a:effectLst/>
                        </a:rPr>
                        <a:t>V</a:t>
                      </a:r>
                      <a:endParaRPr lang="uk-UA" sz="1400" kern="1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bg1"/>
                          </a:solidFill>
                          <a:effectLst/>
                        </a:rPr>
                        <a:t>рівень</a:t>
                      </a:r>
                      <a:endParaRPr lang="uk-UA" sz="14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chemeClr val="bg1"/>
                          </a:solidFill>
                          <a:effectLst/>
                        </a:rPr>
                        <a:t>V</a:t>
                      </a:r>
                      <a:endParaRPr lang="uk-UA" sz="1400" kern="1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bg1"/>
                          </a:solidFill>
                          <a:effectLst/>
                        </a:rPr>
                        <a:t>рівень</a:t>
                      </a:r>
                      <a:endParaRPr lang="uk-UA" sz="14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/>
                </a:tc>
                <a:extLst>
                  <a:ext uri="{0D108BD9-81ED-4DB2-BD59-A6C34878D82A}">
                    <a16:rowId xmlns:a16="http://schemas.microsoft.com/office/drawing/2014/main" xmlns="" val="3432121418"/>
                  </a:ext>
                </a:extLst>
              </a:tr>
              <a:tr h="8749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</a:rPr>
                        <a:t>Визначення рівня підтримки в освітньому процесі проводить</a:t>
                      </a:r>
                      <a:endParaRPr lang="uk-UA" sz="1600" b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tx1"/>
                          </a:solidFill>
                          <a:effectLst/>
                        </a:rPr>
                        <a:t>Школа, ІРЦ</a:t>
                      </a:r>
                      <a:endParaRPr lang="uk-UA" sz="14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tx1"/>
                          </a:solidFill>
                          <a:effectLst/>
                        </a:rPr>
                        <a:t>ІРЦ</a:t>
                      </a:r>
                      <a:endParaRPr lang="uk-UA" sz="14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tx1"/>
                          </a:solidFill>
                          <a:effectLst/>
                        </a:rPr>
                        <a:t>ІРЦ</a:t>
                      </a:r>
                      <a:endParaRPr lang="uk-UA" sz="14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tx1"/>
                          </a:solidFill>
                          <a:effectLst/>
                        </a:rPr>
                        <a:t>ІРЦ</a:t>
                      </a:r>
                      <a:endParaRPr lang="uk-UA" sz="14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tx1"/>
                          </a:solidFill>
                          <a:effectLst/>
                        </a:rPr>
                        <a:t>ІРЦ</a:t>
                      </a:r>
                      <a:endParaRPr lang="uk-UA" sz="14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/>
                </a:tc>
                <a:extLst>
                  <a:ext uri="{0D108BD9-81ED-4DB2-BD59-A6C34878D82A}">
                    <a16:rowId xmlns:a16="http://schemas.microsoft.com/office/drawing/2014/main" xmlns="" val="3345774934"/>
                  </a:ext>
                </a:extLst>
              </a:tr>
              <a:tr h="7666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</a:rPr>
                        <a:t>Зміна рівня підтримки</a:t>
                      </a:r>
                      <a:endParaRPr lang="uk-UA" sz="1600" b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tx1"/>
                          </a:solidFill>
                          <a:effectLst/>
                        </a:rPr>
                        <a:t>прийняття рішення про зміну рівня підтримки з урахуванням динаміки розвитку учня (виключно в межах суміжного рівня) можливе за потреби командою ППС разом із фахівцем ІРЦ та за погодженням із батьками (іншими законними представниками) учня + </a:t>
                      </a:r>
                      <a:r>
                        <a:rPr lang="uk-UA" sz="14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відповідний протокол засідання команди ППС із занесенням у систему АС ІРЦ</a:t>
                      </a:r>
                      <a:endParaRPr lang="uk-UA" sz="1400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2932" marR="32932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66942586"/>
                  </a:ext>
                </a:extLst>
              </a:tr>
              <a:tr h="9466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</a:rPr>
                        <a:t>Визначення наявності/відсутності відповідної категорії та типу особливих освітніх потреб,  надання їх індивідуальної  характеристики  за типом освітніх труднощів, ступенем прояву</a:t>
                      </a:r>
                      <a:endParaRPr lang="uk-UA" sz="1600" b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tx1"/>
                          </a:solidFill>
                          <a:effectLst/>
                        </a:rPr>
                        <a:t>ІРЦ</a:t>
                      </a:r>
                    </a:p>
                  </a:txBody>
                  <a:tcPr marL="32932" marR="32932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32932" marR="3293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32932" marR="3293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32932" marR="3293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33404624"/>
                  </a:ext>
                </a:extLst>
              </a:tr>
              <a:tr h="9917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</a:rPr>
                        <a:t>Підстава для створення інклюзивного класу</a:t>
                      </a:r>
                      <a:endParaRPr lang="uk-UA" sz="1600" b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uk-UA" sz="14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tx1"/>
                          </a:solidFill>
                          <a:effectLst/>
                        </a:rPr>
                        <a:t>Заява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tx1"/>
                          </a:solidFill>
                          <a:effectLst/>
                        </a:rPr>
                        <a:t>батьків/законних представників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kern="100" dirty="0">
                          <a:solidFill>
                            <a:schemeClr val="tx1"/>
                          </a:solidFill>
                          <a:effectLst/>
                        </a:rPr>
                        <a:t>+висновок про КО ІРЦ</a:t>
                      </a:r>
                      <a:endParaRPr lang="uk-UA" sz="1400" dirty="0"/>
                    </a:p>
                  </a:txBody>
                  <a:tcPr marL="32932" marR="32932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uk-UA" sz="12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uk-UA" sz="12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uk-UA" sz="12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32" marR="3293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6996043"/>
                  </a:ext>
                </a:extLst>
              </a:tr>
            </a:tbl>
          </a:graphicData>
        </a:graphic>
      </p:graphicFrame>
      <p:graphicFrame>
        <p:nvGraphicFramePr>
          <p:cNvPr id="6" name="Таблиця 5">
            <a:extLst>
              <a:ext uri="{FF2B5EF4-FFF2-40B4-BE49-F238E27FC236}">
                <a16:creationId xmlns:a16="http://schemas.microsoft.com/office/drawing/2014/main" xmlns="" id="{EC38C130-3795-BB71-4068-3646FC8A40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021064"/>
              </p:ext>
            </p:extLst>
          </p:nvPr>
        </p:nvGraphicFramePr>
        <p:xfrm>
          <a:off x="1047746" y="5606347"/>
          <a:ext cx="9512305" cy="4792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2351">
                  <a:extLst>
                    <a:ext uri="{9D8B030D-6E8A-4147-A177-3AD203B41FA5}">
                      <a16:colId xmlns:a16="http://schemas.microsoft.com/office/drawing/2014/main" xmlns="" val="398206623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1357360539"/>
                    </a:ext>
                  </a:extLst>
                </a:gridCol>
                <a:gridCol w="1422403">
                  <a:extLst>
                    <a:ext uri="{9D8B030D-6E8A-4147-A177-3AD203B41FA5}">
                      <a16:colId xmlns:a16="http://schemas.microsoft.com/office/drawing/2014/main" xmlns="" val="1968170810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xmlns="" val="2113145038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3425687895"/>
                    </a:ext>
                  </a:extLst>
                </a:gridCol>
                <a:gridCol w="1035051">
                  <a:extLst>
                    <a:ext uri="{9D8B030D-6E8A-4147-A177-3AD203B41FA5}">
                      <a16:colId xmlns:a16="http://schemas.microsoft.com/office/drawing/2014/main" xmlns="" val="7572736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kern="100">
                          <a:effectLst/>
                          <a:latin typeface="+mn-lt"/>
                        </a:rPr>
                        <a:t>Кількість учнів з ООП у класі</a:t>
                      </a:r>
                      <a:endParaRPr lang="uk-UA" sz="14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kern="100">
                          <a:effectLst/>
                          <a:latin typeface="+mn-lt"/>
                        </a:rPr>
                        <a:t>Без урахування</a:t>
                      </a:r>
                      <a:endParaRPr lang="uk-UA" sz="14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kern="100">
                          <a:effectLst/>
                          <a:latin typeface="+mn-lt"/>
                        </a:rPr>
                        <a:t>3</a:t>
                      </a:r>
                      <a:endParaRPr lang="uk-UA" sz="14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kern="100">
                          <a:effectLst/>
                          <a:latin typeface="+mn-lt"/>
                        </a:rPr>
                        <a:t>2</a:t>
                      </a:r>
                      <a:endParaRPr lang="uk-UA" sz="14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kern="100">
                          <a:effectLst/>
                          <a:latin typeface="+mn-lt"/>
                        </a:rPr>
                        <a:t>1</a:t>
                      </a:r>
                      <a:endParaRPr lang="uk-UA" sz="14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1400" kern="100" dirty="0">
                          <a:effectLst/>
                          <a:latin typeface="+mn-lt"/>
                        </a:rPr>
                        <a:t>1</a:t>
                      </a:r>
                      <a:endParaRPr lang="uk-UA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27459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2370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22A70D-117C-C5F5-8F2E-3139528F0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Оцінювання результатів навчання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48DC7D60-7CB2-DA35-4529-DF9F56707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Оцінювання результатів навчання учнів з особливими освітніми потребами здійснюється у порядку, визначеному МОН.(</a:t>
            </a:r>
            <a:r>
              <a:rPr lang="uk-UA" b="1" dirty="0">
                <a:highlight>
                  <a:srgbClr val="FFFF00"/>
                </a:highlight>
              </a:rPr>
              <a:t>таблиця)</a:t>
            </a:r>
          </a:p>
          <a:p>
            <a:r>
              <a:rPr lang="uk-UA" dirty="0"/>
              <a:t>…20. Після завершення навчання учні з особливими освітніми потребами відповідно до рівня здобутої загальної середньої освіти отримують документи про освіту державного зразка згідно із зразками документів про загальну середню освіту, затвердженими МОН. </a:t>
            </a:r>
            <a:r>
              <a:rPr lang="uk-UA" dirty="0">
                <a:highlight>
                  <a:srgbClr val="FFFF00"/>
                </a:highlight>
              </a:rPr>
              <a:t>(Зверніть увагу на при замовленні документів про базову та повну ЗС освіту)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114808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xmlns="" id="{1BB4ECF0-0654-D88D-0A02-9AA8E96BC3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766728"/>
            <a:ext cx="9093200" cy="536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020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xmlns="" id="{F0F04612-780E-A139-04A5-D3AC9D2842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9200" y="751899"/>
            <a:ext cx="6793829" cy="50726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D8C0D5A-D22C-FFF9-CAF6-1860A1466206}"/>
              </a:ext>
            </a:extLst>
          </p:cNvPr>
          <p:cNvSpPr txBox="1"/>
          <p:nvPr/>
        </p:nvSpPr>
        <p:spPr>
          <a:xfrm>
            <a:off x="720725" y="5824539"/>
            <a:ext cx="6115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hlinkClick r:id="rId3"/>
              </a:rPr>
              <a:t>https://zakon.rada.gov.ua/laws/show/z0201-04#n164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9799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3489C7-A342-0A1D-A720-1F607A961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ОСВІТА ДЛЯ ВСІХ — ШЛЯХ ДО УСПІХУ!</a:t>
            </a:r>
            <a:endParaRPr lang="uk-UA" b="1" dirty="0"/>
          </a:p>
        </p:txBody>
      </p:sp>
      <p:pic>
        <p:nvPicPr>
          <p:cNvPr id="4" name="Місце для вмісту 4">
            <a:extLst>
              <a:ext uri="{FF2B5EF4-FFF2-40B4-BE49-F238E27FC236}">
                <a16:creationId xmlns:a16="http://schemas.microsoft.com/office/drawing/2014/main" xmlns="" id="{8EF48E24-BC8D-1659-A1FC-FE13228CB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171" y="2661785"/>
            <a:ext cx="2591025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981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95C42E-EF49-F0C1-D381-4B6B15066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Корисні посилання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557547A6-7352-664F-1126-A8E111985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>
                <a:hlinkClick r:id="rId2"/>
              </a:rPr>
              <a:t>Верховна Рада України</a:t>
            </a:r>
            <a:endParaRPr lang="uk-UA" dirty="0"/>
          </a:p>
          <a:p>
            <a:r>
              <a:rPr lang="uk-UA" dirty="0">
                <a:hlinkClick r:id="rId3"/>
              </a:rPr>
              <a:t>Міністерство освіти і науки України</a:t>
            </a:r>
            <a:endParaRPr lang="uk-UA" dirty="0"/>
          </a:p>
          <a:p>
            <a:r>
              <a:rPr lang="uk-UA" dirty="0">
                <a:hlinkClick r:id="rId4"/>
              </a:rPr>
              <a:t>Урядовий портал</a:t>
            </a:r>
            <a:endParaRPr lang="uk-UA" dirty="0"/>
          </a:p>
          <a:p>
            <a:r>
              <a:rPr lang="uk-UA" dirty="0">
                <a:hlinkClick r:id="rId5"/>
              </a:rPr>
              <a:t>Державна наукова установа ‘Інститут освітньої аналітики</a:t>
            </a:r>
            <a:r>
              <a:rPr lang="uk-UA" dirty="0">
                <a:hlinkClick r:id="rId6"/>
              </a:rPr>
              <a:t>’</a:t>
            </a:r>
            <a:endParaRPr lang="uk-UA" dirty="0"/>
          </a:p>
          <a:p>
            <a:r>
              <a:rPr lang="uk-UA" dirty="0">
                <a:hlinkClick r:id="rId7"/>
              </a:rPr>
              <a:t>Національне агентство із забезпечення якості вищої освіти</a:t>
            </a:r>
            <a:endParaRPr lang="uk-UA" dirty="0"/>
          </a:p>
          <a:p>
            <a:r>
              <a:rPr lang="uk-UA" dirty="0">
                <a:hlinkClick r:id="rId8"/>
              </a:rPr>
              <a:t>Український центр оцінювання якості освіти</a:t>
            </a:r>
            <a:endParaRPr lang="uk-UA" dirty="0"/>
          </a:p>
          <a:p>
            <a:r>
              <a:rPr lang="uk-UA" dirty="0">
                <a:hlinkClick r:id="rId9"/>
              </a:rPr>
              <a:t>Державна установа ‘Український інститут розвитку освіти</a:t>
            </a:r>
            <a:r>
              <a:rPr lang="uk-UA" dirty="0">
                <a:hlinkClick r:id="rId6"/>
              </a:rPr>
              <a:t>’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85248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12D464-D651-B9B4-2CA8-EFB0EE097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Нормативно-правова база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4D253676-3E0D-176A-9E86-FB2F03AF9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51100"/>
            <a:ext cx="9601196" cy="3733800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…П.3.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та </a:t>
            </a:r>
            <a:r>
              <a:rPr lang="ru-RU" dirty="0" err="1"/>
              <a:t>заклади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</a:t>
            </a:r>
            <a:r>
              <a:rPr lang="ru-RU" dirty="0" err="1"/>
              <a:t>створюють</a:t>
            </a:r>
            <a:r>
              <a:rPr lang="ru-RU" dirty="0"/>
              <a:t> для </a:t>
            </a:r>
            <a:r>
              <a:rPr lang="ru-RU" dirty="0" err="1"/>
              <a:t>учнів</a:t>
            </a:r>
            <a:r>
              <a:rPr lang="ru-RU" dirty="0"/>
              <a:t> з </a:t>
            </a:r>
            <a:r>
              <a:rPr lang="ru-RU" dirty="0" err="1"/>
              <a:t>особливими</a:t>
            </a:r>
            <a:r>
              <a:rPr lang="ru-RU" dirty="0"/>
              <a:t> </a:t>
            </a:r>
            <a:r>
              <a:rPr lang="ru-RU" dirty="0" err="1"/>
              <a:t>освітніми</a:t>
            </a:r>
            <a:r>
              <a:rPr lang="ru-RU" dirty="0"/>
              <a:t> потребами </a:t>
            </a:r>
            <a:r>
              <a:rPr lang="ru-RU" dirty="0" err="1"/>
              <a:t>умови</a:t>
            </a:r>
            <a:r>
              <a:rPr lang="ru-RU" dirty="0"/>
              <a:t> для </a:t>
            </a:r>
            <a:r>
              <a:rPr lang="ru-RU" dirty="0" err="1"/>
              <a:t>здобуття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на </a:t>
            </a:r>
            <a:r>
              <a:rPr lang="ru-RU" dirty="0" err="1"/>
              <a:t>рівні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здобувачами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шляхом:</a:t>
            </a:r>
          </a:p>
          <a:p>
            <a:r>
              <a:rPr lang="uk-UA" dirty="0"/>
              <a:t>належного фінансового, кадрового, матеріально-технічного, методичного забезпечення закладів освіти;</a:t>
            </a:r>
          </a:p>
          <a:p>
            <a:r>
              <a:rPr lang="uk-UA" dirty="0"/>
              <a:t>підвезення учнів до закладів освіти та у зворотному напрямку;</a:t>
            </a:r>
          </a:p>
          <a:p>
            <a:r>
              <a:rPr lang="uk-UA" dirty="0"/>
              <a:t>створення безпечного освітнього середовища та умов для безперешкодного доступу до будівель, споруд, приміщень, прилеглої території закладів освіти;</a:t>
            </a:r>
          </a:p>
          <a:p>
            <a:r>
              <a:rPr lang="uk-UA" dirty="0"/>
              <a:t>забезпечення необхідними допоміжними засобами для навчання, що дають змогу опанувати освітню програму, відповідно до </a:t>
            </a:r>
            <a:r>
              <a:rPr lang="uk-UA" u="sng" dirty="0">
                <a:hlinkClick r:id="rId3"/>
              </a:rPr>
              <a:t>Порядку забезпечення допоміжними засобами для навчання осіб з особливими освітніми потребами у закладах освіти</a:t>
            </a:r>
            <a:r>
              <a:rPr lang="uk-UA" dirty="0"/>
              <a:t>, затвердженого постановою Кабінету Міністрів України від 9 грудня 2020 р. № 1289 (Офіційний вісник України, 2021 р., № 2, ст. 85);</a:t>
            </a:r>
          </a:p>
          <a:p>
            <a:r>
              <a:rPr lang="uk-UA" dirty="0"/>
              <a:t>створення відповідної матеріально-технічної та навчально-методичної бази, зокрема необхідних навчально-методичних і навчально-наочних посібників, підручників, навчально-дидактичного та ігрового обладнання;</a:t>
            </a:r>
          </a:p>
          <a:p>
            <a:r>
              <a:rPr lang="uk-UA" dirty="0"/>
              <a:t>облаштування та обладнання </a:t>
            </a:r>
            <a:r>
              <a:rPr lang="uk-UA" b="1" dirty="0"/>
              <a:t>ресурсної кімнати (ресурсного осередку) та </a:t>
            </a:r>
            <a:r>
              <a:rPr lang="uk-UA" b="1" dirty="0" err="1"/>
              <a:t>медіатеки</a:t>
            </a:r>
            <a:r>
              <a:rPr lang="uk-UA" b="1" dirty="0"/>
              <a:t>;</a:t>
            </a:r>
          </a:p>
          <a:p>
            <a:r>
              <a:rPr lang="uk-UA" dirty="0"/>
              <a:t>утримання відповідного штату працівників та залучення у разі потреби додаткових фахівців, зокрема асистента вчителя, асистента вихователя групи подовженого дня, вчителя-дефектолога та інших працівників;</a:t>
            </a:r>
          </a:p>
          <a:p>
            <a:r>
              <a:rPr lang="uk-UA" dirty="0"/>
              <a:t>залучення фахівців (із числа працівників закладу освіти та/або додатково залучених фахівців) для надання психолого-педагогічних та корекційно-розвиткових послуг (допомоги) відповідно до потреб учнів.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9226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B74EF5-2518-1D94-606E-309F81EA2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070" y="1015999"/>
            <a:ext cx="9635471" cy="1415315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Кількість</a:t>
            </a:r>
            <a:r>
              <a:rPr lang="ru-RU" sz="2800" b="1" dirty="0"/>
              <a:t> </a:t>
            </a:r>
            <a:r>
              <a:rPr lang="ru-RU" sz="2800" b="1" dirty="0" err="1"/>
              <a:t>учнів</a:t>
            </a:r>
            <a:r>
              <a:rPr lang="ru-RU" sz="2800" b="1" dirty="0"/>
              <a:t> з </a:t>
            </a:r>
            <a:r>
              <a:rPr lang="ru-RU" sz="2800" b="1" dirty="0" err="1"/>
              <a:t>особливими</a:t>
            </a:r>
            <a:r>
              <a:rPr lang="ru-RU" sz="2800" b="1" dirty="0"/>
              <a:t> </a:t>
            </a:r>
            <a:r>
              <a:rPr lang="ru-RU" sz="2800" b="1" dirty="0" err="1"/>
              <a:t>освітніми</a:t>
            </a:r>
            <a:r>
              <a:rPr lang="ru-RU" sz="2800" b="1" dirty="0"/>
              <a:t> потребами в </a:t>
            </a:r>
            <a:r>
              <a:rPr lang="ru-RU" sz="2800" b="1" dirty="0" err="1"/>
              <a:t>інклюзивному</a:t>
            </a:r>
            <a:r>
              <a:rPr lang="ru-RU" sz="2800" b="1" dirty="0"/>
              <a:t> </a:t>
            </a:r>
            <a:r>
              <a:rPr lang="ru-RU" sz="2800" b="1" dirty="0" err="1"/>
              <a:t>класі</a:t>
            </a:r>
            <a:r>
              <a:rPr lang="ru-RU" sz="2800" b="1" dirty="0"/>
              <a:t> повинна </a:t>
            </a:r>
            <a:r>
              <a:rPr lang="ru-RU" sz="2800" b="1" dirty="0" err="1"/>
              <a:t>становити</a:t>
            </a:r>
            <a:r>
              <a:rPr lang="ru-RU" sz="2800" b="1" dirty="0"/>
              <a:t> </a:t>
            </a:r>
            <a:r>
              <a:rPr lang="ru-RU" sz="2800" b="1" dirty="0">
                <a:highlight>
                  <a:srgbClr val="00FFFF"/>
                </a:highlight>
              </a:rPr>
              <a:t>не </a:t>
            </a:r>
            <a:r>
              <a:rPr lang="ru-RU" sz="2800" b="1" dirty="0" err="1">
                <a:highlight>
                  <a:srgbClr val="00FFFF"/>
                </a:highlight>
              </a:rPr>
              <a:t>більше</a:t>
            </a:r>
            <a:r>
              <a:rPr lang="ru-RU" sz="2800" b="1" dirty="0">
                <a:highlight>
                  <a:srgbClr val="00FFFF"/>
                </a:highlight>
              </a:rPr>
              <a:t> </a:t>
            </a:r>
            <a:r>
              <a:rPr lang="ru-RU" sz="2800" b="1" dirty="0" err="1">
                <a:highlight>
                  <a:srgbClr val="00FFFF"/>
                </a:highlight>
              </a:rPr>
              <a:t>трьох</a:t>
            </a:r>
            <a:r>
              <a:rPr lang="ru-RU" sz="2800" b="1" dirty="0">
                <a:highlight>
                  <a:srgbClr val="00FFFF"/>
                </a:highlight>
              </a:rPr>
              <a:t> </a:t>
            </a:r>
            <a:r>
              <a:rPr lang="ru-RU" sz="2800" b="1" dirty="0" err="1">
                <a:highlight>
                  <a:srgbClr val="00FFFF"/>
                </a:highlight>
              </a:rPr>
              <a:t>осіб</a:t>
            </a:r>
            <a:r>
              <a:rPr lang="ru-RU" sz="2800" b="1" dirty="0">
                <a:highlight>
                  <a:srgbClr val="00FFFF"/>
                </a:highlight>
              </a:rPr>
              <a:t>, з </a:t>
            </a:r>
            <a:r>
              <a:rPr lang="ru-RU" sz="2800" b="1" dirty="0" err="1">
                <a:highlight>
                  <a:srgbClr val="00FFFF"/>
                </a:highlight>
              </a:rPr>
              <a:t>яких</a:t>
            </a:r>
            <a:r>
              <a:rPr lang="ru-RU" sz="2800" b="1" dirty="0"/>
              <a:t>:</a:t>
            </a:r>
            <a:endParaRPr lang="uk-UA" sz="28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BFE773E0-F0BD-E3DB-EA0F-55F3E1574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2615381"/>
            <a:ext cx="9565341" cy="3422348"/>
          </a:xfrm>
        </p:spPr>
        <p:txBody>
          <a:bodyPr>
            <a:normAutofit fontScale="92500"/>
          </a:bodyPr>
          <a:lstStyle/>
          <a:p>
            <a:r>
              <a:rPr lang="uk-UA" dirty="0"/>
              <a:t>не більше одного учня, який потребує четвертого чи п’ятого рівня підтримки; </a:t>
            </a:r>
          </a:p>
          <a:p>
            <a:r>
              <a:rPr lang="uk-UA" dirty="0"/>
              <a:t>не більше двох учнів, які потребують третього рівня підтримки; </a:t>
            </a:r>
          </a:p>
          <a:p>
            <a:r>
              <a:rPr lang="uk-UA" dirty="0"/>
              <a:t>не більше трьох учнів, які потребують другого рівня підтримки. </a:t>
            </a:r>
          </a:p>
          <a:p>
            <a:r>
              <a:rPr lang="uk-UA" dirty="0"/>
              <a:t>Учні, які потребують </a:t>
            </a:r>
            <a:r>
              <a:rPr lang="uk-UA" dirty="0">
                <a:highlight>
                  <a:srgbClr val="FFFF00"/>
                </a:highlight>
              </a:rPr>
              <a:t>першого рівня підтримки</a:t>
            </a:r>
            <a:r>
              <a:rPr lang="uk-UA" dirty="0"/>
              <a:t>, </a:t>
            </a:r>
            <a:r>
              <a:rPr lang="uk-UA" b="1" dirty="0"/>
              <a:t>розподіляються між класами без урахування кількості таких осіб. </a:t>
            </a:r>
          </a:p>
          <a:p>
            <a:r>
              <a:rPr lang="uk-UA" dirty="0"/>
              <a:t>Ця норма застосовується також під час формування з’єднаного класу (класу-комплекту). </a:t>
            </a:r>
            <a:r>
              <a:rPr lang="uk-UA" dirty="0">
                <a:highlight>
                  <a:srgbClr val="FFFF00"/>
                </a:highlight>
              </a:rPr>
              <a:t>За умови наявності в населеному пункті одного закладу освіти кількість учнів, визначена цим пунктом, не застосовується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120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3D5335-42AE-39E1-1057-2A87023A8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У період воєнного стану, надзвичайної ситуації або надзвичайного стану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BEA2CBFF-898B-E7AA-332D-4F003C758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506" y="2387600"/>
            <a:ext cx="10617106" cy="3523622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гранична кількість учнів з ООП, які потребують </a:t>
            </a:r>
            <a:r>
              <a:rPr lang="uk-UA" dirty="0">
                <a:highlight>
                  <a:srgbClr val="FFFF00"/>
                </a:highlight>
              </a:rPr>
              <a:t>четвертого чи п’ятого рівня підтримки</a:t>
            </a:r>
            <a:r>
              <a:rPr lang="uk-UA" dirty="0"/>
              <a:t>, становить не більше </a:t>
            </a:r>
            <a:r>
              <a:rPr lang="uk-UA" b="1" dirty="0"/>
              <a:t>двох осіб </a:t>
            </a:r>
            <a:r>
              <a:rPr lang="uk-UA" dirty="0"/>
              <a:t>в одному інклюзивному класі, кількість учнів, які потребують </a:t>
            </a:r>
            <a:r>
              <a:rPr lang="uk-UA" dirty="0">
                <a:highlight>
                  <a:srgbClr val="FFFF00"/>
                </a:highlight>
              </a:rPr>
              <a:t>другого чи третього </a:t>
            </a:r>
            <a:r>
              <a:rPr lang="uk-UA" dirty="0"/>
              <a:t>рівня підтримки, - </a:t>
            </a:r>
            <a:r>
              <a:rPr lang="uk-UA" b="1" dirty="0"/>
              <a:t>не більше п’яти осіб </a:t>
            </a:r>
            <a:r>
              <a:rPr lang="uk-UA" dirty="0"/>
              <a:t>в одному інклюзивному класі.</a:t>
            </a:r>
          </a:p>
          <a:p>
            <a:r>
              <a:rPr lang="uk-UA" b="1" dirty="0">
                <a:solidFill>
                  <a:srgbClr val="FF0000"/>
                </a:solidFill>
              </a:rPr>
              <a:t>У разі перевищення визначеної цим пунктом кількості учнів </a:t>
            </a:r>
            <a:r>
              <a:rPr lang="uk-UA" dirty="0"/>
              <a:t>з особливими освітніми потребами та відсутності можливості відкриття додаткового інклюзивного класу </a:t>
            </a:r>
            <a:r>
              <a:rPr lang="uk-UA" sz="3000" b="1" dirty="0"/>
              <a:t>орган, у сфері управління якого перебуває заклад освіти, пропонує </a:t>
            </a:r>
            <a:r>
              <a:rPr lang="uk-UA" dirty="0"/>
              <a:t>батькам (іншим законним представникам) учнів перелік закладів освіти, максимально доступних і наближених до місця їх проживання (перебування), </a:t>
            </a:r>
            <a:r>
              <a:rPr lang="uk-UA" sz="3000" b="1" dirty="0"/>
              <a:t>а також сприяє зарахуванню</a:t>
            </a:r>
            <a:r>
              <a:rPr lang="uk-UA" b="1" dirty="0"/>
              <a:t> </a:t>
            </a:r>
            <a:r>
              <a:rPr lang="uk-UA" dirty="0"/>
              <a:t>дітей з ООП до обраних батьками (іншими законними представниками) закладів освіти.</a:t>
            </a:r>
          </a:p>
        </p:txBody>
      </p:sp>
    </p:spTree>
    <p:extLst>
      <p:ext uri="{BB962C8B-B14F-4D97-AF65-F5344CB8AC3E}">
        <p14:creationId xmlns:p14="http://schemas.microsoft.com/office/powerpoint/2010/main" val="3680962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8CB9C2-F48B-8EEB-586B-361E0D85C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Гранична кількість здобувачів з ООП у класі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081B699D-7FAD-1D8E-E04F-57CDE9CAE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318936"/>
          </a:xfrm>
        </p:spPr>
        <p:txBody>
          <a:bodyPr/>
          <a:lstStyle/>
          <a:p>
            <a:r>
              <a:rPr lang="uk-UA" dirty="0"/>
              <a:t>До 3</a:t>
            </a:r>
          </a:p>
          <a:p>
            <a:r>
              <a:rPr lang="uk-UA" dirty="0"/>
              <a:t>До 7????</a:t>
            </a:r>
          </a:p>
        </p:txBody>
      </p:sp>
    </p:spTree>
    <p:extLst>
      <p:ext uri="{BB962C8B-B14F-4D97-AF65-F5344CB8AC3E}">
        <p14:creationId xmlns:p14="http://schemas.microsoft.com/office/powerpoint/2010/main" val="2054376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3610D9-77E6-CC82-70AC-68BEAB293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Наявність обов'язкова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54329927-5E9F-6CA4-9B7D-0A5A7B074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/>
              <a:t>Ресурсна кімната </a:t>
            </a:r>
            <a:r>
              <a:rPr lang="uk-UA" dirty="0"/>
              <a:t>- спеціально облаштована кімната (</a:t>
            </a:r>
            <a:r>
              <a:rPr lang="uk-UA" b="1" dirty="0"/>
              <a:t>частина кімнати (ресурсний осередок)</a:t>
            </a:r>
            <a:r>
              <a:rPr lang="uk-UA" dirty="0"/>
              <a:t>), що має відповідний розподіл функціональних зон, призначена для розвитку учнів з особливими освітніми потребами, гармонізації їх психоемоційного стану та психологічного розвантаження, надання (проведення) індивідуальних та/або групових психолого-педагогічних та корекційно-розвиткових по\слуг (занять);</a:t>
            </a:r>
          </a:p>
          <a:p>
            <a:r>
              <a:rPr lang="uk-UA" b="1" dirty="0" err="1"/>
              <a:t>Медіатека</a:t>
            </a:r>
            <a:r>
              <a:rPr lang="uk-UA" dirty="0"/>
              <a:t> - бібліотека цифрових носіїв інформації або комп’ютерного та мультимедійного обладнання, підключеного до Інтернету, що використовується під час освітнього процесу.</a:t>
            </a:r>
          </a:p>
        </p:txBody>
      </p:sp>
    </p:spTree>
    <p:extLst>
      <p:ext uri="{BB962C8B-B14F-4D97-AF65-F5344CB8AC3E}">
        <p14:creationId xmlns:p14="http://schemas.microsoft.com/office/powerpoint/2010/main" val="3000320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xmlns="" id="{93B4152C-E411-FEC3-4D87-11C821E415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972868"/>
              </p:ext>
            </p:extLst>
          </p:nvPr>
        </p:nvGraphicFramePr>
        <p:xfrm>
          <a:off x="796924" y="360279"/>
          <a:ext cx="10598151" cy="61374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72080">
                  <a:extLst>
                    <a:ext uri="{9D8B030D-6E8A-4147-A177-3AD203B41FA5}">
                      <a16:colId xmlns:a16="http://schemas.microsoft.com/office/drawing/2014/main" xmlns="" val="3534155856"/>
                    </a:ext>
                  </a:extLst>
                </a:gridCol>
                <a:gridCol w="1448115">
                  <a:extLst>
                    <a:ext uri="{9D8B030D-6E8A-4147-A177-3AD203B41FA5}">
                      <a16:colId xmlns:a16="http://schemas.microsoft.com/office/drawing/2014/main" xmlns="" val="638953858"/>
                    </a:ext>
                  </a:extLst>
                </a:gridCol>
                <a:gridCol w="924737">
                  <a:extLst>
                    <a:ext uri="{9D8B030D-6E8A-4147-A177-3AD203B41FA5}">
                      <a16:colId xmlns:a16="http://schemas.microsoft.com/office/drawing/2014/main" xmlns="" val="1832813168"/>
                    </a:ext>
                  </a:extLst>
                </a:gridCol>
                <a:gridCol w="1030774">
                  <a:extLst>
                    <a:ext uri="{9D8B030D-6E8A-4147-A177-3AD203B41FA5}">
                      <a16:colId xmlns:a16="http://schemas.microsoft.com/office/drawing/2014/main" xmlns="" val="3143296605"/>
                    </a:ext>
                  </a:extLst>
                </a:gridCol>
                <a:gridCol w="658785">
                  <a:extLst>
                    <a:ext uri="{9D8B030D-6E8A-4147-A177-3AD203B41FA5}">
                      <a16:colId xmlns:a16="http://schemas.microsoft.com/office/drawing/2014/main" xmlns="" val="268865171"/>
                    </a:ext>
                  </a:extLst>
                </a:gridCol>
                <a:gridCol w="153782">
                  <a:extLst>
                    <a:ext uri="{9D8B030D-6E8A-4147-A177-3AD203B41FA5}">
                      <a16:colId xmlns:a16="http://schemas.microsoft.com/office/drawing/2014/main" xmlns="" val="4279789162"/>
                    </a:ext>
                  </a:extLst>
                </a:gridCol>
                <a:gridCol w="909878">
                  <a:extLst>
                    <a:ext uri="{9D8B030D-6E8A-4147-A177-3AD203B41FA5}">
                      <a16:colId xmlns:a16="http://schemas.microsoft.com/office/drawing/2014/main" xmlns="" val="3181868447"/>
                    </a:ext>
                  </a:extLst>
                </a:gridCol>
              </a:tblGrid>
              <a:tr h="66841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Критерій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 рівень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ІІ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рівень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ІІІ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рівень</a:t>
                      </a:r>
                    </a:p>
                  </a:txBody>
                  <a:tcPr marL="26290" marR="26290" marT="0" marB="0"/>
                </a:tc>
                <a:tc gridSpan="2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</a:t>
                      </a:r>
                      <a:r>
                        <a:rPr lang="en-US" sz="14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endParaRPr lang="uk-UA" sz="1400" b="1" kern="1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рівень</a:t>
                      </a:r>
                    </a:p>
                  </a:txBody>
                  <a:tcPr marL="26290" marR="26290" marT="0" marB="0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endParaRPr lang="uk-UA" sz="1400" b="1" kern="1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рівень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endParaRPr lang="uk-UA" sz="1400" b="1" kern="1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рівень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uk-UA" sz="1400" b="1" kern="1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6290" marR="26290" marT="0" marB="0"/>
                </a:tc>
                <a:extLst>
                  <a:ext uri="{0D108BD9-81ED-4DB2-BD59-A6C34878D82A}">
                    <a16:rowId xmlns:a16="http://schemas.microsoft.com/office/drawing/2014/main" xmlns="" val="301479152"/>
                  </a:ext>
                </a:extLst>
              </a:tr>
              <a:tr h="358055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Команда психолого-педагогічного супроводу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 gridSpan="2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uk-UA" sz="14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6290" marR="26290" marT="0" marB="0"/>
                </a:tc>
                <a:extLst>
                  <a:ext uri="{0D108BD9-81ED-4DB2-BD59-A6C34878D82A}">
                    <a16:rowId xmlns:a16="http://schemas.microsoft.com/office/drawing/2014/main" xmlns="" val="6287205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ІПР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 gridSpan="2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uk-UA" sz="14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6290" marR="26290" marT="0" marB="0"/>
                </a:tc>
                <a:extLst>
                  <a:ext uri="{0D108BD9-81ED-4DB2-BD59-A6C34878D82A}">
                    <a16:rowId xmlns:a16="http://schemas.microsoft.com/office/drawing/2014/main" xmlns="" val="40156719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ІНП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 gridSpan="2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uk-UA" sz="14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6290" marR="26290" marT="0" marB="0"/>
                </a:tc>
                <a:extLst>
                  <a:ext uri="{0D108BD9-81ED-4DB2-BD59-A6C34878D82A}">
                    <a16:rowId xmlns:a16="http://schemas.microsoft.com/office/drawing/2014/main" xmlns="" val="2137459152"/>
                  </a:ext>
                </a:extLst>
              </a:tr>
              <a:tr h="125039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Доплати педагогічним працівникам (20%)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 gridSpan="2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uk-UA" sz="14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6290" marR="26290" marT="0" marB="0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uk-UA" sz="14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6290" marR="26290" marT="0" marB="0"/>
                </a:tc>
                <a:extLst>
                  <a:ext uri="{0D108BD9-81ED-4DB2-BD59-A6C34878D82A}">
                    <a16:rowId xmlns:a16="http://schemas.microsoft.com/office/drawing/2014/main" xmlns="" val="2169234529"/>
                  </a:ext>
                </a:extLst>
              </a:tr>
              <a:tr h="498641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Асистент вчителя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(введення штатної одиниці)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 gridSpan="2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uk-UA" sz="14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6290" marR="26290" marT="0" marB="0"/>
                </a:tc>
                <a:extLst>
                  <a:ext uri="{0D108BD9-81ED-4DB2-BD59-A6C34878D82A}">
                    <a16:rowId xmlns:a16="http://schemas.microsoft.com/office/drawing/2014/main" xmlns="" val="314214622"/>
                  </a:ext>
                </a:extLst>
              </a:tr>
              <a:tr h="71039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Асистент вихователя групи подовженого дня (для учнів із соціоадаптаційними та інтелектуальними труднощами) 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(введення штатної одиниці)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uk-UA" sz="14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6290" marR="26290" marT="0" marB="0"/>
                </a:tc>
                <a:tc gridSpan="2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uk-UA" sz="14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6290" marR="26290" marT="0" marB="0"/>
                </a:tc>
                <a:extLst>
                  <a:ext uri="{0D108BD9-81ED-4DB2-BD59-A6C34878D82A}">
                    <a16:rowId xmlns:a16="http://schemas.microsoft.com/office/drawing/2014/main" xmlns="" val="2464774115"/>
                  </a:ext>
                </a:extLst>
              </a:tr>
              <a:tr h="629025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Асистент вихователя групи подовженого дня(для учнів із іншими труднощами) 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(введення штатної одиниці)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26290" marR="26290" marT="0" marB="0"/>
                </a:tc>
                <a:tc gridSpan="2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</a:txBody>
                  <a:tcPr marL="26290" marR="26290" marT="0" marB="0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6290" marR="26290" marT="0" marB="0"/>
                </a:tc>
                <a:extLst>
                  <a:ext uri="{0D108BD9-81ED-4DB2-BD59-A6C34878D82A}">
                    <a16:rowId xmlns:a16="http://schemas.microsoft.com/office/drawing/2014/main" xmlns="" val="2093501560"/>
                  </a:ext>
                </a:extLst>
              </a:tr>
              <a:tr h="56808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Соціальна послуга  із супроводу під час інклюзивного навчання (асистент учня)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26290" marR="26290" marT="0" marB="0"/>
                </a:tc>
                <a:tc gridSpan="4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0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(відповідно до висновку інклюзивно-ресурсного центру)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0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укладення договору про участь асистента учня з особливими освітніми потребами в освітньому процесі</a:t>
                      </a:r>
                    </a:p>
                  </a:txBody>
                  <a:tcPr marL="26290" marR="2629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uk-UA" dirty="0"/>
                    </a:p>
                  </a:txBody>
                  <a:tcPr marL="26290" marR="26290" marT="0" marB="0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uk-UA" sz="14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6290" marR="26290" marT="0" marB="0"/>
                </a:tc>
                <a:extLst>
                  <a:ext uri="{0D108BD9-81ED-4DB2-BD59-A6C34878D82A}">
                    <a16:rowId xmlns:a16="http://schemas.microsoft.com/office/drawing/2014/main" xmlns="" val="803813208"/>
                  </a:ext>
                </a:extLst>
              </a:tr>
              <a:tr h="39867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Додаткові послуги 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ЛП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6290" marR="26290" marT="0" marB="0"/>
                </a:tc>
                <a:tc gridSpan="5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Посилена увага шкільного практичного психолога</a:t>
                      </a:r>
                    </a:p>
                  </a:txBody>
                  <a:tcPr marL="26290" marR="2629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uk-UA" sz="14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6290" marR="26290" marT="0" marB="0"/>
                </a:tc>
                <a:extLst>
                  <a:ext uri="{0D108BD9-81ED-4DB2-BD59-A6C34878D82A}">
                    <a16:rowId xmlns:a16="http://schemas.microsoft.com/office/drawing/2014/main" xmlns="" val="1454552806"/>
                  </a:ext>
                </a:extLst>
              </a:tr>
              <a:tr h="358055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Забезпечення допоміжними засобами для навчання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 межах 10 %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 межах 20 %</a:t>
                      </a:r>
                    </a:p>
                  </a:txBody>
                  <a:tcPr marL="26290" marR="2629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 межах 35 %</a:t>
                      </a:r>
                    </a:p>
                  </a:txBody>
                  <a:tcPr marL="26290" marR="26290" marT="0" marB="0"/>
                </a:tc>
                <a:tc gridSpan="2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 межах 35 %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uk-UA" sz="14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6290" marR="26290" marT="0" marB="0"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uk-UA" sz="1400" b="1" kern="1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6290" marR="26290" marT="0" marB="0"/>
                </a:tc>
                <a:extLst>
                  <a:ext uri="{0D108BD9-81ED-4DB2-BD59-A6C34878D82A}">
                    <a16:rowId xmlns:a16="http://schemas.microsoft.com/office/drawing/2014/main" xmlns="" val="2335270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66596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Природа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Природа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рирод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1061</TotalTime>
  <Words>2509</Words>
  <Application>Microsoft Office PowerPoint</Application>
  <PresentationFormat>Широкоэкранный</PresentationFormat>
  <Paragraphs>309</Paragraphs>
  <Slides>34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Aptos</vt:lpstr>
      <vt:lpstr>Arial</vt:lpstr>
      <vt:lpstr>돋움</vt:lpstr>
      <vt:lpstr>Garamond</vt:lpstr>
      <vt:lpstr>Times New Roman</vt:lpstr>
      <vt:lpstr>Природа</vt:lpstr>
      <vt:lpstr>ІНКЛЮЗИВНЕ НАВЧАННЯ У 2026/2027 н.р.: ГОЛОВНІ ЗМІНИ У ЗАКОНОДАВСТВІ ТА ПРАКТИЧНІ КРОКИ  ДЛЯ РЕАЛІЗАЦІЇ У ЗАКЛАДІ ОСВІТИ</vt:lpstr>
      <vt:lpstr>НОРМАТИВНО-ПРАВОВА БАЗА</vt:lpstr>
      <vt:lpstr>Презентация PowerPoint</vt:lpstr>
      <vt:lpstr>Нормативно-правова база</vt:lpstr>
      <vt:lpstr>Кількість учнів з особливими освітніми потребами в інклюзивному класі повинна становити не більше трьох осіб, з яких:</vt:lpstr>
      <vt:lpstr>У період воєнного стану, надзвичайної ситуації або надзвичайного стану </vt:lpstr>
      <vt:lpstr>Гранична кількість здобувачів з ООП у класі</vt:lpstr>
      <vt:lpstr>Наявність обов'язкова</vt:lpstr>
      <vt:lpstr>Презентация PowerPoint</vt:lpstr>
      <vt:lpstr>Зверніть увагу!</vt:lpstr>
      <vt:lpstr>Педагогічне навантаження</vt:lpstr>
      <vt:lpstr>Асистент учня</vt:lpstr>
      <vt:lpstr>Команда психолого-педагогічного супроводу</vt:lpstr>
      <vt:lpstr>Презентация PowerPoint</vt:lpstr>
      <vt:lpstr>Нормативно-правова база</vt:lpstr>
      <vt:lpstr>ІПР та ІНП</vt:lpstr>
      <vt:lpstr>Індивідуальний навчальний план</vt:lpstr>
      <vt:lpstr>Презентация PowerPoint</vt:lpstr>
      <vt:lpstr>Нормативно-правова база</vt:lpstr>
      <vt:lpstr>Різниця між КРП (КРЗ)та ППП полягає у їхньому змісті та меті: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Журнал обліку</vt:lpstr>
      <vt:lpstr>Нормативно-правова база</vt:lpstr>
      <vt:lpstr>Продовження здобуття освіти</vt:lpstr>
      <vt:lpstr>Оцінювання результатів навчання</vt:lpstr>
      <vt:lpstr>Презентация PowerPoint</vt:lpstr>
      <vt:lpstr>Презентация PowerPoint</vt:lpstr>
      <vt:lpstr>ОСВІТА ДЛЯ ВСІХ — ШЛЯХ ДО УСПІХУ!</vt:lpstr>
      <vt:lpstr>Корисні посилання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ІНКЛЮЗИВНЕ НАВЧАННЯ У 2026/2027 н.р.: ГОЛОВНІ ЗМІНИ У ЗАКОНОДАВСТВІ ТА ПРАКТИЧНІ КРОКИ  ДЛЯ РЕАЛІЗАЦІЇ У ЗАКЛАДІ ОСВІТИ</dc:title>
  <dc:creator>Laptopchik</dc:creator>
  <cp:lastModifiedBy>M O</cp:lastModifiedBy>
  <cp:revision>37</cp:revision>
  <dcterms:created xsi:type="dcterms:W3CDTF">2026-03-30T17:30:48Z</dcterms:created>
  <dcterms:modified xsi:type="dcterms:W3CDTF">2026-08-27T05:59:39Z</dcterms:modified>
</cp:coreProperties>
</file>